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6"/>
  </p:notesMasterIdLst>
  <p:sldIdLst>
    <p:sldId id="256" r:id="rId5"/>
    <p:sldId id="257" r:id="rId6"/>
    <p:sldId id="323" r:id="rId7"/>
    <p:sldId id="492" r:id="rId8"/>
    <p:sldId id="468" r:id="rId9"/>
    <p:sldId id="428" r:id="rId10"/>
    <p:sldId id="2147375513" r:id="rId11"/>
    <p:sldId id="1177" r:id="rId12"/>
    <p:sldId id="2147375532" r:id="rId13"/>
    <p:sldId id="2147375540" r:id="rId14"/>
    <p:sldId id="2147375533" r:id="rId15"/>
    <p:sldId id="486" r:id="rId16"/>
    <p:sldId id="2147375541" r:id="rId17"/>
    <p:sldId id="476" r:id="rId18"/>
    <p:sldId id="477" r:id="rId19"/>
    <p:sldId id="482" r:id="rId20"/>
    <p:sldId id="481" r:id="rId21"/>
    <p:sldId id="478" r:id="rId22"/>
    <p:sldId id="487" r:id="rId23"/>
    <p:sldId id="2147375538" r:id="rId24"/>
    <p:sldId id="496" r:id="rId25"/>
    <p:sldId id="497" r:id="rId26"/>
    <p:sldId id="488" r:id="rId27"/>
    <p:sldId id="495" r:id="rId28"/>
    <p:sldId id="494" r:id="rId29"/>
    <p:sldId id="2147375534" r:id="rId30"/>
    <p:sldId id="2147375539" r:id="rId31"/>
    <p:sldId id="2147375535" r:id="rId32"/>
    <p:sldId id="2147375537" r:id="rId33"/>
    <p:sldId id="2147375536" r:id="rId34"/>
    <p:sldId id="3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135"/>
    <a:srgbClr val="5FB09B"/>
    <a:srgbClr val="065F85"/>
    <a:srgbClr val="A55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A8427-9F84-E943-8A7A-27BEC131A704}" v="259" dt="2025-04-02T03:08:48.166"/>
    <p1510:client id="{D5E3DB4C-86B2-4BC5-9B0F-C7ACF9BEB643}" v="1" dt="2025-04-04T14:33:56.326"/>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1" autoAdjust="0"/>
    <p:restoredTop sz="75399"/>
  </p:normalViewPr>
  <p:slideViewPr>
    <p:cSldViewPr snapToGrid="0">
      <p:cViewPr varScale="1">
        <p:scale>
          <a:sx n="63" d="100"/>
          <a:sy n="63" d="100"/>
        </p:scale>
        <p:origin x="706"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tuprd.sharepoint.com/sites/HopeAllStaff/Shared%20Documents/Projects/NSF%20S-STEM/Data%20Analyses/Boo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tuprd.sharepoint.com/sites/HopeAllStaff/Shared%20Documents/Projects/NSF%20S-STEM/Data%20Analyses/Boo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tuprd.sharepoint.com/sites/HopeAllStaff/Shared%20Documents/Projects/NSF%20S-STEM/Data%20Analyses/Boo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tuprd.sharepoint.com/sites/HopeAllStaff/Shared%20Documents/Projects/NSF%20S-STEM/Data%20Analyses/Book.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1410066117933"/>
          <c:y val="3.0351431816735035E-2"/>
          <c:w val="0.41897222222222225"/>
          <c:h val="0.69828703703703698"/>
        </c:manualLayout>
      </c:layout>
      <c:doughnutChart>
        <c:varyColors val="1"/>
        <c:ser>
          <c:idx val="0"/>
          <c:order val="0"/>
          <c:tx>
            <c:strRef>
              <c:f>Sheet1!$B$68</c:f>
              <c:strCache>
                <c:ptCount val="1"/>
                <c:pt idx="0">
                  <c:v>of parenting students missed class due to child-care access</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A4A1-478A-86AC-246ECCDB7F1A}"/>
              </c:ext>
            </c:extLst>
          </c:dPt>
          <c:dPt>
            <c:idx val="1"/>
            <c:bubble3D val="0"/>
            <c:spPr>
              <a:solidFill>
                <a:srgbClr val="9D2135"/>
              </a:solidFill>
              <a:ln w="19050">
                <a:solidFill>
                  <a:schemeClr val="lt1"/>
                </a:solidFill>
              </a:ln>
              <a:effectLst/>
            </c:spPr>
            <c:extLst>
              <c:ext xmlns:c16="http://schemas.microsoft.com/office/drawing/2014/chart" uri="{C3380CC4-5D6E-409C-BE32-E72D297353CC}">
                <c16:uniqueId val="{00000003-A4A1-478A-86AC-246ECCDB7F1A}"/>
              </c:ext>
            </c:extLst>
          </c:dPt>
          <c:val>
            <c:numRef>
              <c:f>Sheet1!$C$68:$D$68</c:f>
              <c:numCache>
                <c:formatCode>General</c:formatCode>
                <c:ptCount val="2"/>
                <c:pt idx="0">
                  <c:v>20</c:v>
                </c:pt>
                <c:pt idx="1">
                  <c:v>80</c:v>
                </c:pt>
              </c:numCache>
            </c:numRef>
          </c:val>
          <c:extLst>
            <c:ext xmlns:c16="http://schemas.microsoft.com/office/drawing/2014/chart" uri="{C3380CC4-5D6E-409C-BE32-E72D297353CC}">
              <c16:uniqueId val="{00000004-A4A1-478A-86AC-246ECCDB7F1A}"/>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1410066117933"/>
          <c:y val="3.0351431816735035E-2"/>
          <c:w val="0.41897222222222225"/>
          <c:h val="0.69828703703703698"/>
        </c:manualLayout>
      </c:layout>
      <c:doughnutChart>
        <c:varyColors val="1"/>
        <c:ser>
          <c:idx val="0"/>
          <c:order val="0"/>
          <c:tx>
            <c:strRef>
              <c:f>Sheet1!$B$70</c:f>
              <c:strCache>
                <c:ptCount val="1"/>
                <c:pt idx="0">
                  <c:v>of students missed assignments due to internet/technology access</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F335-4E43-A19B-EC700D02E072}"/>
              </c:ext>
            </c:extLst>
          </c:dPt>
          <c:dPt>
            <c:idx val="1"/>
            <c:bubble3D val="0"/>
            <c:spPr>
              <a:solidFill>
                <a:srgbClr val="9D2135"/>
              </a:solidFill>
              <a:ln w="19050">
                <a:solidFill>
                  <a:schemeClr val="lt1"/>
                </a:solidFill>
              </a:ln>
              <a:effectLst/>
            </c:spPr>
            <c:extLst>
              <c:ext xmlns:c16="http://schemas.microsoft.com/office/drawing/2014/chart" uri="{C3380CC4-5D6E-409C-BE32-E72D297353CC}">
                <c16:uniqueId val="{00000003-F335-4E43-A19B-EC700D02E072}"/>
              </c:ext>
            </c:extLst>
          </c:dPt>
          <c:val>
            <c:numRef>
              <c:f>Sheet1!$C$70:$D$70</c:f>
              <c:numCache>
                <c:formatCode>General</c:formatCode>
                <c:ptCount val="2"/>
                <c:pt idx="0">
                  <c:v>21</c:v>
                </c:pt>
                <c:pt idx="1">
                  <c:v>79</c:v>
                </c:pt>
              </c:numCache>
            </c:numRef>
          </c:val>
          <c:extLst>
            <c:ext xmlns:c16="http://schemas.microsoft.com/office/drawing/2014/chart" uri="{C3380CC4-5D6E-409C-BE32-E72D297353CC}">
              <c16:uniqueId val="{00000004-F335-4E43-A19B-EC700D02E07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1410066117933"/>
          <c:y val="3.0351431816735035E-2"/>
          <c:w val="0.41897222222222225"/>
          <c:h val="0.69828703703703698"/>
        </c:manualLayout>
      </c:layout>
      <c:doughnutChart>
        <c:varyColors val="1"/>
        <c:ser>
          <c:idx val="0"/>
          <c:order val="0"/>
          <c:tx>
            <c:strRef>
              <c:f>Sheet1!$B$69</c:f>
              <c:strCache>
                <c:ptCount val="1"/>
                <c:pt idx="0">
                  <c:v>of students were late to class or work due to transportation access</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7EDE-4B80-8577-95348DB2E429}"/>
              </c:ext>
            </c:extLst>
          </c:dPt>
          <c:dPt>
            <c:idx val="1"/>
            <c:bubble3D val="0"/>
            <c:spPr>
              <a:solidFill>
                <a:srgbClr val="9D2135"/>
              </a:solidFill>
              <a:ln w="19050">
                <a:solidFill>
                  <a:schemeClr val="lt1"/>
                </a:solidFill>
              </a:ln>
              <a:effectLst/>
            </c:spPr>
            <c:extLst>
              <c:ext xmlns:c16="http://schemas.microsoft.com/office/drawing/2014/chart" uri="{C3380CC4-5D6E-409C-BE32-E72D297353CC}">
                <c16:uniqueId val="{00000003-7EDE-4B80-8577-95348DB2E429}"/>
              </c:ext>
            </c:extLst>
          </c:dPt>
          <c:val>
            <c:numRef>
              <c:f>Sheet1!$C$69:$D$69</c:f>
              <c:numCache>
                <c:formatCode>General</c:formatCode>
                <c:ptCount val="2"/>
                <c:pt idx="0">
                  <c:v>13</c:v>
                </c:pt>
                <c:pt idx="1">
                  <c:v>87</c:v>
                </c:pt>
              </c:numCache>
            </c:numRef>
          </c:val>
          <c:extLst>
            <c:ext xmlns:c16="http://schemas.microsoft.com/office/drawing/2014/chart" uri="{C3380CC4-5D6E-409C-BE32-E72D297353CC}">
              <c16:uniqueId val="{00000004-7EDE-4B80-8577-95348DB2E42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1410066117933"/>
          <c:y val="3.0351431816735035E-2"/>
          <c:w val="0.41897222222222225"/>
          <c:h val="0.69828703703703698"/>
        </c:manualLayout>
      </c:layout>
      <c:doughnutChart>
        <c:varyColors val="1"/>
        <c:ser>
          <c:idx val="0"/>
          <c:order val="0"/>
          <c:tx>
            <c:strRef>
              <c:f>Sheet1!$B$71</c:f>
              <c:strCache>
                <c:ptCount val="1"/>
                <c:pt idx="0">
                  <c:v>of students reported emotional or mental difficulties have hurt their academic performance</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7004-477B-B5D2-501E51A3AACC}"/>
              </c:ext>
            </c:extLst>
          </c:dPt>
          <c:dPt>
            <c:idx val="1"/>
            <c:bubble3D val="0"/>
            <c:spPr>
              <a:solidFill>
                <a:srgbClr val="9D2135"/>
              </a:solidFill>
              <a:ln w="19050">
                <a:solidFill>
                  <a:schemeClr val="lt1"/>
                </a:solidFill>
              </a:ln>
              <a:effectLst/>
            </c:spPr>
            <c:extLst>
              <c:ext xmlns:c16="http://schemas.microsoft.com/office/drawing/2014/chart" uri="{C3380CC4-5D6E-409C-BE32-E72D297353CC}">
                <c16:uniqueId val="{00000003-7004-477B-B5D2-501E51A3AACC}"/>
              </c:ext>
            </c:extLst>
          </c:dPt>
          <c:val>
            <c:numRef>
              <c:f>Sheet1!$C$71:$D$71</c:f>
              <c:numCache>
                <c:formatCode>General</c:formatCode>
                <c:ptCount val="2"/>
                <c:pt idx="0">
                  <c:v>38</c:v>
                </c:pt>
                <c:pt idx="1">
                  <c:v>62</c:v>
                </c:pt>
              </c:numCache>
            </c:numRef>
          </c:val>
          <c:extLst>
            <c:ext xmlns:c16="http://schemas.microsoft.com/office/drawing/2014/chart" uri="{C3380CC4-5D6E-409C-BE32-E72D297353CC}">
              <c16:uniqueId val="{00000004-7004-477B-B5D2-501E51A3AAC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Pt>
            <c:idx val="0"/>
            <c:invertIfNegative val="0"/>
            <c:bubble3D val="0"/>
            <c:spPr>
              <a:solidFill>
                <a:srgbClr val="B3A3C7"/>
              </a:solidFill>
              <a:ln>
                <a:noFill/>
              </a:ln>
              <a:effectLst/>
            </c:spPr>
            <c:extLst>
              <c:ext xmlns:c16="http://schemas.microsoft.com/office/drawing/2014/chart" uri="{C3380CC4-5D6E-409C-BE32-E72D297353CC}">
                <c16:uniqueId val="{00000001-EF51-4BCA-9671-9B9D2F47A748}"/>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1-4BCA-9671-9B9D2F47A748}"/>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51-4BCA-9671-9B9D2F47A748}"/>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1-4BCA-9671-9B9D2F47A748}"/>
                </c:ext>
              </c:extLst>
            </c:dLbl>
            <c:numFmt formatCode="0%" sourceLinked="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Sheet2!$A$131:$A$133</c:f>
              <c:strCache>
                <c:ptCount val="3"/>
                <c:pt idx="0">
                  <c:v>Scarcity</c:v>
                </c:pt>
                <c:pt idx="1">
                  <c:v>Availability</c:v>
                </c:pt>
                <c:pt idx="2">
                  <c:v>Awareness</c:v>
                </c:pt>
              </c:strCache>
            </c:strRef>
          </c:cat>
          <c:val>
            <c:numRef>
              <c:f>Sheet2!$B$131:$B$133</c:f>
              <c:numCache>
                <c:formatCode>General</c:formatCode>
                <c:ptCount val="3"/>
                <c:pt idx="0">
                  <c:v>0.26658320000000002</c:v>
                </c:pt>
                <c:pt idx="1">
                  <c:v>0.26672230000000002</c:v>
                </c:pt>
                <c:pt idx="2">
                  <c:v>0.75608399999999998</c:v>
                </c:pt>
              </c:numCache>
            </c:numRef>
          </c:val>
          <c:extLst>
            <c:ext xmlns:c16="http://schemas.microsoft.com/office/drawing/2014/chart" uri="{C3380CC4-5D6E-409C-BE32-E72D297353CC}">
              <c16:uniqueId val="{00000004-EF51-4BCA-9671-9B9D2F47A748}"/>
            </c:ext>
          </c:extLst>
        </c:ser>
        <c:dLbls>
          <c:dLblPos val="outEnd"/>
          <c:showLegendKey val="0"/>
          <c:showVal val="1"/>
          <c:showCatName val="0"/>
          <c:showSerName val="0"/>
          <c:showPercent val="0"/>
          <c:showBubbleSize val="0"/>
        </c:dLbls>
        <c:gapWidth val="30"/>
        <c:axId val="328533344"/>
        <c:axId val="328908080"/>
      </c:barChart>
      <c:catAx>
        <c:axId val="328533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crossAx val="328908080"/>
        <c:crosses val="autoZero"/>
        <c:auto val="1"/>
        <c:lblAlgn val="ctr"/>
        <c:lblOffset val="100"/>
        <c:noMultiLvlLbl val="0"/>
      </c:catAx>
      <c:valAx>
        <c:axId val="328908080"/>
        <c:scaling>
          <c:orientation val="minMax"/>
        </c:scaling>
        <c:delete val="1"/>
        <c:axPos val="b"/>
        <c:numFmt formatCode="0%" sourceLinked="0"/>
        <c:majorTickMark val="none"/>
        <c:minorTickMark val="none"/>
        <c:tickLblPos val="nextTo"/>
        <c:crossAx val="32853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latin typeface="Aktiv Grotesk" panose="020B0504020202020204" pitchFamily="34" charset="0"/>
          <a:ea typeface="Aktiv Grotesk" panose="020B0504020202020204" pitchFamily="34" charset="0"/>
          <a:cs typeface="Aktiv Grotesk"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Sheet2!$A$152:$A$155</c:f>
              <c:strCache>
                <c:ptCount val="4"/>
                <c:pt idx="0">
                  <c:v>Food</c:v>
                </c:pt>
                <c:pt idx="1">
                  <c:v>Direct Financial</c:v>
                </c:pt>
                <c:pt idx="2">
                  <c:v>Healthcare</c:v>
                </c:pt>
                <c:pt idx="3">
                  <c:v>None</c:v>
                </c:pt>
              </c:strCache>
            </c:strRef>
          </c:cat>
          <c:val>
            <c:numRef>
              <c:f>Sheet2!$B$152:$B$155</c:f>
              <c:numCache>
                <c:formatCode>General</c:formatCode>
                <c:ptCount val="4"/>
                <c:pt idx="0">
                  <c:v>0.23045779999999999</c:v>
                </c:pt>
                <c:pt idx="1">
                  <c:v>0.23757439999999999</c:v>
                </c:pt>
                <c:pt idx="2">
                  <c:v>0.23967060000000001</c:v>
                </c:pt>
                <c:pt idx="3">
                  <c:v>0.47758099999999998</c:v>
                </c:pt>
              </c:numCache>
            </c:numRef>
          </c:val>
          <c:extLst>
            <c:ext xmlns:c16="http://schemas.microsoft.com/office/drawing/2014/chart" uri="{C3380CC4-5D6E-409C-BE32-E72D297353CC}">
              <c16:uniqueId val="{00000000-83CB-4433-AA9A-85A098E4253E}"/>
            </c:ext>
          </c:extLst>
        </c:ser>
        <c:dLbls>
          <c:dLblPos val="outEnd"/>
          <c:showLegendKey val="0"/>
          <c:showVal val="1"/>
          <c:showCatName val="0"/>
          <c:showSerName val="0"/>
          <c:showPercent val="0"/>
          <c:showBubbleSize val="0"/>
        </c:dLbls>
        <c:gapWidth val="30"/>
        <c:axId val="328533344"/>
        <c:axId val="328908080"/>
      </c:barChart>
      <c:catAx>
        <c:axId val="3285333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ktiv Grotesk" panose="020B0504020202020204" pitchFamily="34" charset="0"/>
                <a:ea typeface="Aktiv Grotesk" panose="020B0504020202020204" pitchFamily="34" charset="0"/>
                <a:cs typeface="Aktiv Grotesk" panose="020B0504020202020204" pitchFamily="34" charset="0"/>
              </a:defRPr>
            </a:pPr>
            <a:endParaRPr lang="en-US"/>
          </a:p>
        </c:txPr>
        <c:crossAx val="328908080"/>
        <c:crosses val="autoZero"/>
        <c:auto val="1"/>
        <c:lblAlgn val="ctr"/>
        <c:lblOffset val="100"/>
        <c:noMultiLvlLbl val="0"/>
      </c:catAx>
      <c:valAx>
        <c:axId val="328908080"/>
        <c:scaling>
          <c:orientation val="minMax"/>
        </c:scaling>
        <c:delete val="1"/>
        <c:axPos val="b"/>
        <c:numFmt formatCode="0%" sourceLinked="0"/>
        <c:majorTickMark val="none"/>
        <c:minorTickMark val="none"/>
        <c:tickLblPos val="nextTo"/>
        <c:crossAx val="32853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latin typeface="Aktiv Grotesk" panose="020B0504020202020204" pitchFamily="34" charset="0"/>
          <a:ea typeface="Aktiv Grotesk" panose="020B0504020202020204" pitchFamily="34" charset="0"/>
          <a:cs typeface="Aktiv Grotesk"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2488A-EB41-40BE-A3D8-72773184664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BB99D2F-F29E-45D8-954B-ADAF76E87FE4}">
      <dgm:prSet custT="1"/>
      <dgm:spPr>
        <a:solidFill>
          <a:srgbClr val="A41E36"/>
        </a:solidFill>
      </dgm:spPr>
      <dgm:t>
        <a:bodyPr/>
        <a:lstStyle/>
        <a:p>
          <a:r>
            <a:rPr lang="en-US" sz="3200" b="1" i="0">
              <a:latin typeface="Aktiv Grotesk" panose="020B0504020202020204" pitchFamily="34" charset="0"/>
              <a:ea typeface="Aktiv Grotesk" panose="020B0504020202020204" pitchFamily="34" charset="0"/>
              <a:cs typeface="Aktiv Grotesk" panose="020B0504020202020204" pitchFamily="34" charset="0"/>
            </a:rPr>
            <a:t>Basic needs security </a:t>
          </a:r>
          <a:r>
            <a:rPr lang="en-US" sz="3200" b="0" i="0">
              <a:latin typeface="Aktiv Grotesk" panose="020B0504020202020204" pitchFamily="34" charset="0"/>
              <a:ea typeface="Aktiv Grotesk" panose="020B0504020202020204" pitchFamily="34" charset="0"/>
              <a:cs typeface="Aktiv Grotesk" panose="020B0504020202020204" pitchFamily="34" charset="0"/>
            </a:rPr>
            <a:t>means that there is an ecosystem in place to ensure that students’ basic needs are met. </a:t>
          </a:r>
          <a:endParaRPr lang="en-US" sz="3200">
            <a:latin typeface="Aktiv Grotesk" panose="020B0504020202020204" pitchFamily="34" charset="0"/>
            <a:ea typeface="Aktiv Grotesk" panose="020B0504020202020204" pitchFamily="34" charset="0"/>
            <a:cs typeface="Aktiv Grotesk" panose="020B0504020202020204" pitchFamily="34" charset="0"/>
          </a:endParaRPr>
        </a:p>
      </dgm:t>
    </dgm:pt>
    <dgm:pt modelId="{EC2BC142-D486-4D9D-9344-298417B2394F}" type="parTrans" cxnId="{7AAA1F9D-0EE3-4E46-84F1-7B5BC71DE675}">
      <dgm:prSet/>
      <dgm:spPr/>
      <dgm:t>
        <a:bodyPr/>
        <a:lstStyle/>
        <a:p>
          <a:endParaRPr lang="en-US" sz="2000"/>
        </a:p>
      </dgm:t>
    </dgm:pt>
    <dgm:pt modelId="{F0D79178-0E97-4A23-9571-789911711710}" type="sibTrans" cxnId="{7AAA1F9D-0EE3-4E46-84F1-7B5BC71DE675}">
      <dgm:prSet/>
      <dgm:spPr/>
      <dgm:t>
        <a:bodyPr/>
        <a:lstStyle/>
        <a:p>
          <a:endParaRPr lang="en-US" sz="2000"/>
        </a:p>
      </dgm:t>
    </dgm:pt>
    <dgm:pt modelId="{408AFD07-89A4-4CAB-B154-86E17DAFBA5A}">
      <dgm:prSet custT="1"/>
      <dgm:spPr>
        <a:solidFill>
          <a:schemeClr val="accent1">
            <a:lumMod val="40000"/>
            <a:lumOff val="60000"/>
          </a:schemeClr>
        </a:solidFill>
      </dgm:spPr>
      <dgm:t>
        <a:bodyPr/>
        <a:lstStyle/>
        <a:p>
          <a:r>
            <a:rPr lang="en-US" sz="3200" b="1" i="0">
              <a:solidFill>
                <a:schemeClr val="tx1"/>
              </a:solidFill>
              <a:latin typeface="Aktiv Grotesk" panose="020B0504020202020204" pitchFamily="34" charset="0"/>
              <a:ea typeface="Aktiv Grotesk" panose="020B0504020202020204" pitchFamily="34" charset="0"/>
              <a:cs typeface="Aktiv Grotesk" panose="020B0504020202020204" pitchFamily="34" charset="0"/>
            </a:rPr>
            <a:t>Basic needs insecurity (BNI) </a:t>
          </a:r>
          <a:r>
            <a:rPr lang="en-US" sz="3200" b="0" i="0">
              <a:solidFill>
                <a:schemeClr val="tx1"/>
              </a:solidFill>
              <a:latin typeface="Aktiv Grotesk" panose="020B0504020202020204" pitchFamily="34" charset="0"/>
              <a:ea typeface="Aktiv Grotesk" panose="020B0504020202020204" pitchFamily="34" charset="0"/>
              <a:cs typeface="Aktiv Grotesk" panose="020B0504020202020204" pitchFamily="34" charset="0"/>
            </a:rPr>
            <a:t>is a structural characteristic affecting students, not an individual characteristic. It means that there is not an ecosystem in place to ensure that students’ basic needs are met. </a:t>
          </a:r>
          <a:endParaRPr lang="en-US" sz="3200">
            <a:solidFill>
              <a:schemeClr val="tx1"/>
            </a:solidFill>
            <a:latin typeface="Aktiv Grotesk" panose="020B0504020202020204" pitchFamily="34" charset="0"/>
            <a:ea typeface="Aktiv Grotesk" panose="020B0504020202020204" pitchFamily="34" charset="0"/>
            <a:cs typeface="Aktiv Grotesk" panose="020B0504020202020204" pitchFamily="34" charset="0"/>
          </a:endParaRPr>
        </a:p>
      </dgm:t>
    </dgm:pt>
    <dgm:pt modelId="{A4A3A8EF-A94B-4650-9B68-9BE1A9C28696}" type="parTrans" cxnId="{26C79AC0-A6EB-4F41-B79D-718130881CE2}">
      <dgm:prSet/>
      <dgm:spPr/>
      <dgm:t>
        <a:bodyPr/>
        <a:lstStyle/>
        <a:p>
          <a:endParaRPr lang="en-US" sz="2000"/>
        </a:p>
      </dgm:t>
    </dgm:pt>
    <dgm:pt modelId="{37228D08-2C3B-462E-9DAA-D54F0BFE0098}" type="sibTrans" cxnId="{26C79AC0-A6EB-4F41-B79D-718130881CE2}">
      <dgm:prSet/>
      <dgm:spPr/>
      <dgm:t>
        <a:bodyPr/>
        <a:lstStyle/>
        <a:p>
          <a:endParaRPr lang="en-US" sz="2000"/>
        </a:p>
      </dgm:t>
    </dgm:pt>
    <dgm:pt modelId="{F0D92B0E-F429-43E9-A037-BDE915185950}" type="pres">
      <dgm:prSet presAssocID="{E882488A-EB41-40BE-A3D8-72773184664E}" presName="linear" presStyleCnt="0">
        <dgm:presLayoutVars>
          <dgm:animLvl val="lvl"/>
          <dgm:resizeHandles val="exact"/>
        </dgm:presLayoutVars>
      </dgm:prSet>
      <dgm:spPr/>
    </dgm:pt>
    <dgm:pt modelId="{570E4CC1-EF00-431A-97EC-8D013FAAF711}" type="pres">
      <dgm:prSet presAssocID="{1BB99D2F-F29E-45D8-954B-ADAF76E87FE4}" presName="parentText" presStyleLbl="node1" presStyleIdx="0" presStyleCnt="2" custLinFactNeighborX="135" custLinFactNeighborY="14399">
        <dgm:presLayoutVars>
          <dgm:chMax val="0"/>
          <dgm:bulletEnabled val="1"/>
        </dgm:presLayoutVars>
      </dgm:prSet>
      <dgm:spPr/>
    </dgm:pt>
    <dgm:pt modelId="{2DA61217-4EF4-4283-A42E-94E447C4508C}" type="pres">
      <dgm:prSet presAssocID="{F0D79178-0E97-4A23-9571-789911711710}" presName="spacer" presStyleCnt="0"/>
      <dgm:spPr/>
    </dgm:pt>
    <dgm:pt modelId="{DDD16B34-9F0F-4EC7-AAAE-92E4EB78A22C}" type="pres">
      <dgm:prSet presAssocID="{408AFD07-89A4-4CAB-B154-86E17DAFBA5A}" presName="parentText" presStyleLbl="node1" presStyleIdx="1" presStyleCnt="2">
        <dgm:presLayoutVars>
          <dgm:chMax val="0"/>
          <dgm:bulletEnabled val="1"/>
        </dgm:presLayoutVars>
      </dgm:prSet>
      <dgm:spPr/>
    </dgm:pt>
  </dgm:ptLst>
  <dgm:cxnLst>
    <dgm:cxn modelId="{7C7F170B-5127-4C26-AB05-B927411ABF02}" type="presOf" srcId="{E882488A-EB41-40BE-A3D8-72773184664E}" destId="{F0D92B0E-F429-43E9-A037-BDE915185950}" srcOrd="0" destOrd="0" presId="urn:microsoft.com/office/officeart/2005/8/layout/vList2"/>
    <dgm:cxn modelId="{B43EE126-1751-4491-8205-CDAE32A2871B}" type="presOf" srcId="{1BB99D2F-F29E-45D8-954B-ADAF76E87FE4}" destId="{570E4CC1-EF00-431A-97EC-8D013FAAF711}" srcOrd="0" destOrd="0" presId="urn:microsoft.com/office/officeart/2005/8/layout/vList2"/>
    <dgm:cxn modelId="{7AAA1F9D-0EE3-4E46-84F1-7B5BC71DE675}" srcId="{E882488A-EB41-40BE-A3D8-72773184664E}" destId="{1BB99D2F-F29E-45D8-954B-ADAF76E87FE4}" srcOrd="0" destOrd="0" parTransId="{EC2BC142-D486-4D9D-9344-298417B2394F}" sibTransId="{F0D79178-0E97-4A23-9571-789911711710}"/>
    <dgm:cxn modelId="{26C79AC0-A6EB-4F41-B79D-718130881CE2}" srcId="{E882488A-EB41-40BE-A3D8-72773184664E}" destId="{408AFD07-89A4-4CAB-B154-86E17DAFBA5A}" srcOrd="1" destOrd="0" parTransId="{A4A3A8EF-A94B-4650-9B68-9BE1A9C28696}" sibTransId="{37228D08-2C3B-462E-9DAA-D54F0BFE0098}"/>
    <dgm:cxn modelId="{DF928AF1-F483-4686-B1F1-A4AEA5A90717}" type="presOf" srcId="{408AFD07-89A4-4CAB-B154-86E17DAFBA5A}" destId="{DDD16B34-9F0F-4EC7-AAAE-92E4EB78A22C}" srcOrd="0" destOrd="0" presId="urn:microsoft.com/office/officeart/2005/8/layout/vList2"/>
    <dgm:cxn modelId="{2463496B-A05E-4140-806B-F52E03DFCAAC}" type="presParOf" srcId="{F0D92B0E-F429-43E9-A037-BDE915185950}" destId="{570E4CC1-EF00-431A-97EC-8D013FAAF711}" srcOrd="0" destOrd="0" presId="urn:microsoft.com/office/officeart/2005/8/layout/vList2"/>
    <dgm:cxn modelId="{0161D285-55F6-4F63-9ACB-9A75D7E531E1}" type="presParOf" srcId="{F0D92B0E-F429-43E9-A037-BDE915185950}" destId="{2DA61217-4EF4-4283-A42E-94E447C4508C}" srcOrd="1" destOrd="0" presId="urn:microsoft.com/office/officeart/2005/8/layout/vList2"/>
    <dgm:cxn modelId="{FF9E2B88-0F40-4D84-8D49-5779FD408D09}" type="presParOf" srcId="{F0D92B0E-F429-43E9-A037-BDE915185950}" destId="{DDD16B34-9F0F-4EC7-AAAE-92E4EB78A22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FC3AB-C0BF-4F42-8F16-52983EEA33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C739EF-EB34-447D-B5A4-2A0EB70F65BB}">
      <dgm:prSet/>
      <dgm:spPr/>
      <dgm:t>
        <a:bodyPr/>
        <a:lstStyle/>
        <a:p>
          <a:r>
            <a:rPr lang="en-US"/>
            <a:t>Food Security</a:t>
          </a:r>
        </a:p>
      </dgm:t>
    </dgm:pt>
    <dgm:pt modelId="{30C30B97-90F3-4063-AFBA-32E50021A7F0}" type="parTrans" cxnId="{0F4D8BA1-F1A3-4FE9-A275-6D8D2BCF8612}">
      <dgm:prSet/>
      <dgm:spPr/>
      <dgm:t>
        <a:bodyPr/>
        <a:lstStyle/>
        <a:p>
          <a:endParaRPr lang="en-US"/>
        </a:p>
      </dgm:t>
    </dgm:pt>
    <dgm:pt modelId="{8BD57D2F-2749-4DFE-89E3-93959667F2D8}" type="sibTrans" cxnId="{0F4D8BA1-F1A3-4FE9-A275-6D8D2BCF8612}">
      <dgm:prSet/>
      <dgm:spPr/>
      <dgm:t>
        <a:bodyPr/>
        <a:lstStyle/>
        <a:p>
          <a:endParaRPr lang="en-US"/>
        </a:p>
      </dgm:t>
    </dgm:pt>
    <dgm:pt modelId="{91761CB5-4F4E-4AFA-94ED-7E03AD46D095}">
      <dgm:prSet/>
      <dgm:spPr/>
      <dgm:t>
        <a:bodyPr/>
        <a:lstStyle/>
        <a:p>
          <a:r>
            <a:rPr lang="en-US"/>
            <a:t>Housing Security</a:t>
          </a:r>
        </a:p>
      </dgm:t>
    </dgm:pt>
    <dgm:pt modelId="{6076161C-62F2-49CE-9700-918C299F1FD1}" type="parTrans" cxnId="{BB70B9EC-C51C-4229-9B03-90DA71A9D1EA}">
      <dgm:prSet/>
      <dgm:spPr/>
      <dgm:t>
        <a:bodyPr/>
        <a:lstStyle/>
        <a:p>
          <a:endParaRPr lang="en-US"/>
        </a:p>
      </dgm:t>
    </dgm:pt>
    <dgm:pt modelId="{0DB8F7CF-3124-4597-B265-D544B87CCE3E}" type="sibTrans" cxnId="{BB70B9EC-C51C-4229-9B03-90DA71A9D1EA}">
      <dgm:prSet/>
      <dgm:spPr/>
      <dgm:t>
        <a:bodyPr/>
        <a:lstStyle/>
        <a:p>
          <a:endParaRPr lang="en-US"/>
        </a:p>
      </dgm:t>
    </dgm:pt>
    <dgm:pt modelId="{638DFD5D-B317-4F82-BE31-43DA15603924}">
      <dgm:prSet/>
      <dgm:spPr/>
      <dgm:t>
        <a:bodyPr/>
        <a:lstStyle/>
        <a:p>
          <a:r>
            <a:rPr lang="en-US"/>
            <a:t>Childcare &amp; Caregiving</a:t>
          </a:r>
        </a:p>
      </dgm:t>
    </dgm:pt>
    <dgm:pt modelId="{7E06B837-18BC-4234-A52D-41117788DB9C}" type="parTrans" cxnId="{50857538-5987-4237-8C92-B26F734D7AFC}">
      <dgm:prSet/>
      <dgm:spPr/>
      <dgm:t>
        <a:bodyPr/>
        <a:lstStyle/>
        <a:p>
          <a:endParaRPr lang="en-US"/>
        </a:p>
      </dgm:t>
    </dgm:pt>
    <dgm:pt modelId="{888E5444-0A99-4392-B8BF-1F101B7ECBC6}" type="sibTrans" cxnId="{50857538-5987-4237-8C92-B26F734D7AFC}">
      <dgm:prSet/>
      <dgm:spPr/>
      <dgm:t>
        <a:bodyPr/>
        <a:lstStyle/>
        <a:p>
          <a:endParaRPr lang="en-US"/>
        </a:p>
      </dgm:t>
    </dgm:pt>
    <dgm:pt modelId="{3C14E797-4E48-49F0-902A-3A4D75E81D4B}">
      <dgm:prSet/>
      <dgm:spPr/>
      <dgm:t>
        <a:bodyPr/>
        <a:lstStyle/>
        <a:p>
          <a:r>
            <a:rPr lang="en-US"/>
            <a:t>Transportation</a:t>
          </a:r>
        </a:p>
      </dgm:t>
    </dgm:pt>
    <dgm:pt modelId="{77315310-D453-4597-8040-B95E1DBA48D9}" type="parTrans" cxnId="{DC17466B-A437-40A2-A2C8-92923EB14C2A}">
      <dgm:prSet/>
      <dgm:spPr/>
      <dgm:t>
        <a:bodyPr/>
        <a:lstStyle/>
        <a:p>
          <a:endParaRPr lang="en-US"/>
        </a:p>
      </dgm:t>
    </dgm:pt>
    <dgm:pt modelId="{7849671E-A271-42EA-B062-B6351F564BD6}" type="sibTrans" cxnId="{DC17466B-A437-40A2-A2C8-92923EB14C2A}">
      <dgm:prSet/>
      <dgm:spPr/>
      <dgm:t>
        <a:bodyPr/>
        <a:lstStyle/>
        <a:p>
          <a:endParaRPr lang="en-US"/>
        </a:p>
      </dgm:t>
    </dgm:pt>
    <dgm:pt modelId="{E41294AD-647E-4B37-8493-AFF8BE2C41A7}">
      <dgm:prSet/>
      <dgm:spPr/>
      <dgm:t>
        <a:bodyPr/>
        <a:lstStyle/>
        <a:p>
          <a:r>
            <a:rPr lang="en-US"/>
            <a:t>Mental Health</a:t>
          </a:r>
        </a:p>
      </dgm:t>
    </dgm:pt>
    <dgm:pt modelId="{DE6C919A-3224-48A2-9B1E-DCEB606C6231}" type="parTrans" cxnId="{2DB5EA33-FF6D-4C9E-89A7-3020AC8EB9C7}">
      <dgm:prSet/>
      <dgm:spPr/>
      <dgm:t>
        <a:bodyPr/>
        <a:lstStyle/>
        <a:p>
          <a:endParaRPr lang="en-US"/>
        </a:p>
      </dgm:t>
    </dgm:pt>
    <dgm:pt modelId="{45631DD9-F24F-4E1C-9AA6-FEE7B0CFFF72}" type="sibTrans" cxnId="{2DB5EA33-FF6D-4C9E-89A7-3020AC8EB9C7}">
      <dgm:prSet/>
      <dgm:spPr/>
      <dgm:t>
        <a:bodyPr/>
        <a:lstStyle/>
        <a:p>
          <a:endParaRPr lang="en-US"/>
        </a:p>
      </dgm:t>
    </dgm:pt>
    <dgm:pt modelId="{6C9A2C91-987E-4D72-8756-FA9076327D4B}">
      <dgm:prSet/>
      <dgm:spPr/>
      <dgm:t>
        <a:bodyPr/>
        <a:lstStyle/>
        <a:p>
          <a:r>
            <a:rPr lang="en-US"/>
            <a:t>Meeting Our Basic Needs Is …</a:t>
          </a:r>
        </a:p>
      </dgm:t>
    </dgm:pt>
    <dgm:pt modelId="{30CE2B2A-A8C5-471F-94E9-27E9AD5151AC}" type="parTrans" cxnId="{1124BCAD-08F9-43ED-87C5-653016C5BF77}">
      <dgm:prSet/>
      <dgm:spPr/>
      <dgm:t>
        <a:bodyPr/>
        <a:lstStyle/>
        <a:p>
          <a:endParaRPr lang="en-US"/>
        </a:p>
      </dgm:t>
    </dgm:pt>
    <dgm:pt modelId="{39B4B8DD-499B-4091-893E-601273AE6A3E}" type="sibTrans" cxnId="{1124BCAD-08F9-43ED-87C5-653016C5BF77}">
      <dgm:prSet/>
      <dgm:spPr/>
      <dgm:t>
        <a:bodyPr/>
        <a:lstStyle/>
        <a:p>
          <a:endParaRPr lang="en-US"/>
        </a:p>
      </dgm:t>
    </dgm:pt>
    <dgm:pt modelId="{0924896C-3D80-4976-895D-91E7DED45756}">
      <dgm:prSet/>
      <dgm:spPr/>
      <dgm:t>
        <a:bodyPr/>
        <a:lstStyle/>
        <a:p>
          <a:r>
            <a:rPr lang="en-US"/>
            <a:t>Meeting Our Basic Needs Is Not …</a:t>
          </a:r>
        </a:p>
      </dgm:t>
    </dgm:pt>
    <dgm:pt modelId="{7940C755-0136-4B19-9E7F-7527B2047269}" type="parTrans" cxnId="{A6309805-9A7C-42E9-9B8B-45743987FE3B}">
      <dgm:prSet/>
      <dgm:spPr/>
      <dgm:t>
        <a:bodyPr/>
        <a:lstStyle/>
        <a:p>
          <a:endParaRPr lang="en-US"/>
        </a:p>
      </dgm:t>
    </dgm:pt>
    <dgm:pt modelId="{5B9C883B-F749-4624-874A-4A4D979F04C4}" type="sibTrans" cxnId="{A6309805-9A7C-42E9-9B8B-45743987FE3B}">
      <dgm:prSet/>
      <dgm:spPr/>
      <dgm:t>
        <a:bodyPr/>
        <a:lstStyle/>
        <a:p>
          <a:endParaRPr lang="en-US"/>
        </a:p>
      </dgm:t>
    </dgm:pt>
    <dgm:pt modelId="{30E46FC4-875A-5143-96B3-EC7493D0636E}" type="pres">
      <dgm:prSet presAssocID="{5E6FC3AB-C0BF-4F42-8F16-52983EEA331C}" presName="linear" presStyleCnt="0">
        <dgm:presLayoutVars>
          <dgm:animLvl val="lvl"/>
          <dgm:resizeHandles val="exact"/>
        </dgm:presLayoutVars>
      </dgm:prSet>
      <dgm:spPr/>
    </dgm:pt>
    <dgm:pt modelId="{A6FA2EE0-F783-C949-A00A-FCDFF833D30F}" type="pres">
      <dgm:prSet presAssocID="{07C739EF-EB34-447D-B5A4-2A0EB70F65BB}" presName="parentText" presStyleLbl="node1" presStyleIdx="0" presStyleCnt="7">
        <dgm:presLayoutVars>
          <dgm:chMax val="0"/>
          <dgm:bulletEnabled val="1"/>
        </dgm:presLayoutVars>
      </dgm:prSet>
      <dgm:spPr/>
    </dgm:pt>
    <dgm:pt modelId="{DA382F69-6295-E84A-9AB2-47583B00CA30}" type="pres">
      <dgm:prSet presAssocID="{8BD57D2F-2749-4DFE-89E3-93959667F2D8}" presName="spacer" presStyleCnt="0"/>
      <dgm:spPr/>
    </dgm:pt>
    <dgm:pt modelId="{AA511B65-0709-9546-87F6-EFA8F4085E6D}" type="pres">
      <dgm:prSet presAssocID="{91761CB5-4F4E-4AFA-94ED-7E03AD46D095}" presName="parentText" presStyleLbl="node1" presStyleIdx="1" presStyleCnt="7">
        <dgm:presLayoutVars>
          <dgm:chMax val="0"/>
          <dgm:bulletEnabled val="1"/>
        </dgm:presLayoutVars>
      </dgm:prSet>
      <dgm:spPr/>
    </dgm:pt>
    <dgm:pt modelId="{2A2F36AC-0124-E841-9525-2DD293AA86C7}" type="pres">
      <dgm:prSet presAssocID="{0DB8F7CF-3124-4597-B265-D544B87CCE3E}" presName="spacer" presStyleCnt="0"/>
      <dgm:spPr/>
    </dgm:pt>
    <dgm:pt modelId="{2595E6B8-E338-7F43-970B-130B0F3D9A96}" type="pres">
      <dgm:prSet presAssocID="{638DFD5D-B317-4F82-BE31-43DA15603924}" presName="parentText" presStyleLbl="node1" presStyleIdx="2" presStyleCnt="7">
        <dgm:presLayoutVars>
          <dgm:chMax val="0"/>
          <dgm:bulletEnabled val="1"/>
        </dgm:presLayoutVars>
      </dgm:prSet>
      <dgm:spPr/>
    </dgm:pt>
    <dgm:pt modelId="{45EB25D4-153E-8E4C-977B-8C5E6341C01E}" type="pres">
      <dgm:prSet presAssocID="{888E5444-0A99-4392-B8BF-1F101B7ECBC6}" presName="spacer" presStyleCnt="0"/>
      <dgm:spPr/>
    </dgm:pt>
    <dgm:pt modelId="{B9EC73F0-741F-2F46-9CE3-F58EFCA39839}" type="pres">
      <dgm:prSet presAssocID="{3C14E797-4E48-49F0-902A-3A4D75E81D4B}" presName="parentText" presStyleLbl="node1" presStyleIdx="3" presStyleCnt="7">
        <dgm:presLayoutVars>
          <dgm:chMax val="0"/>
          <dgm:bulletEnabled val="1"/>
        </dgm:presLayoutVars>
      </dgm:prSet>
      <dgm:spPr/>
    </dgm:pt>
    <dgm:pt modelId="{3502798E-8E66-1D4F-B3DA-F677FD377E43}" type="pres">
      <dgm:prSet presAssocID="{7849671E-A271-42EA-B062-B6351F564BD6}" presName="spacer" presStyleCnt="0"/>
      <dgm:spPr/>
    </dgm:pt>
    <dgm:pt modelId="{EBA48113-104C-E346-BF66-B34281B182C5}" type="pres">
      <dgm:prSet presAssocID="{E41294AD-647E-4B37-8493-AFF8BE2C41A7}" presName="parentText" presStyleLbl="node1" presStyleIdx="4" presStyleCnt="7">
        <dgm:presLayoutVars>
          <dgm:chMax val="0"/>
          <dgm:bulletEnabled val="1"/>
        </dgm:presLayoutVars>
      </dgm:prSet>
      <dgm:spPr/>
    </dgm:pt>
    <dgm:pt modelId="{1785EE2F-2BBB-924C-9EA3-FFF113C1964B}" type="pres">
      <dgm:prSet presAssocID="{45631DD9-F24F-4E1C-9AA6-FEE7B0CFFF72}" presName="spacer" presStyleCnt="0"/>
      <dgm:spPr/>
    </dgm:pt>
    <dgm:pt modelId="{69B46B85-823F-2D4C-AFD4-9058B70DC27A}" type="pres">
      <dgm:prSet presAssocID="{6C9A2C91-987E-4D72-8756-FA9076327D4B}" presName="parentText" presStyleLbl="node1" presStyleIdx="5" presStyleCnt="7">
        <dgm:presLayoutVars>
          <dgm:chMax val="0"/>
          <dgm:bulletEnabled val="1"/>
        </dgm:presLayoutVars>
      </dgm:prSet>
      <dgm:spPr/>
    </dgm:pt>
    <dgm:pt modelId="{771EB652-4E9F-EC4A-A18F-FBE219927E9B}" type="pres">
      <dgm:prSet presAssocID="{39B4B8DD-499B-4091-893E-601273AE6A3E}" presName="spacer" presStyleCnt="0"/>
      <dgm:spPr/>
    </dgm:pt>
    <dgm:pt modelId="{0285E6C6-4AFE-8D4A-B627-F3E0398528F3}" type="pres">
      <dgm:prSet presAssocID="{0924896C-3D80-4976-895D-91E7DED45756}" presName="parentText" presStyleLbl="node1" presStyleIdx="6" presStyleCnt="7">
        <dgm:presLayoutVars>
          <dgm:chMax val="0"/>
          <dgm:bulletEnabled val="1"/>
        </dgm:presLayoutVars>
      </dgm:prSet>
      <dgm:spPr/>
    </dgm:pt>
  </dgm:ptLst>
  <dgm:cxnLst>
    <dgm:cxn modelId="{581BDB02-CBD9-564D-89E9-7A4AE7AA5DD1}" type="presOf" srcId="{6C9A2C91-987E-4D72-8756-FA9076327D4B}" destId="{69B46B85-823F-2D4C-AFD4-9058B70DC27A}" srcOrd="0" destOrd="0" presId="urn:microsoft.com/office/officeart/2005/8/layout/vList2"/>
    <dgm:cxn modelId="{A6309805-9A7C-42E9-9B8B-45743987FE3B}" srcId="{5E6FC3AB-C0BF-4F42-8F16-52983EEA331C}" destId="{0924896C-3D80-4976-895D-91E7DED45756}" srcOrd="6" destOrd="0" parTransId="{7940C755-0136-4B19-9E7F-7527B2047269}" sibTransId="{5B9C883B-F749-4624-874A-4A4D979F04C4}"/>
    <dgm:cxn modelId="{BB22BA11-E765-6E4A-8C65-F5563319EB54}" type="presOf" srcId="{91761CB5-4F4E-4AFA-94ED-7E03AD46D095}" destId="{AA511B65-0709-9546-87F6-EFA8F4085E6D}" srcOrd="0" destOrd="0" presId="urn:microsoft.com/office/officeart/2005/8/layout/vList2"/>
    <dgm:cxn modelId="{ACCDF72F-8FA4-2844-9DAE-3A9BB0744108}" type="presOf" srcId="{E41294AD-647E-4B37-8493-AFF8BE2C41A7}" destId="{EBA48113-104C-E346-BF66-B34281B182C5}" srcOrd="0" destOrd="0" presId="urn:microsoft.com/office/officeart/2005/8/layout/vList2"/>
    <dgm:cxn modelId="{2DB5EA33-FF6D-4C9E-89A7-3020AC8EB9C7}" srcId="{5E6FC3AB-C0BF-4F42-8F16-52983EEA331C}" destId="{E41294AD-647E-4B37-8493-AFF8BE2C41A7}" srcOrd="4" destOrd="0" parTransId="{DE6C919A-3224-48A2-9B1E-DCEB606C6231}" sibTransId="{45631DD9-F24F-4E1C-9AA6-FEE7B0CFFF72}"/>
    <dgm:cxn modelId="{50857538-5987-4237-8C92-B26F734D7AFC}" srcId="{5E6FC3AB-C0BF-4F42-8F16-52983EEA331C}" destId="{638DFD5D-B317-4F82-BE31-43DA15603924}" srcOrd="2" destOrd="0" parTransId="{7E06B837-18BC-4234-A52D-41117788DB9C}" sibTransId="{888E5444-0A99-4392-B8BF-1F101B7ECBC6}"/>
    <dgm:cxn modelId="{4BD3BE68-5AF9-9444-89F6-C65AB5895EE5}" type="presOf" srcId="{0924896C-3D80-4976-895D-91E7DED45756}" destId="{0285E6C6-4AFE-8D4A-B627-F3E0398528F3}" srcOrd="0" destOrd="0" presId="urn:microsoft.com/office/officeart/2005/8/layout/vList2"/>
    <dgm:cxn modelId="{DC17466B-A437-40A2-A2C8-92923EB14C2A}" srcId="{5E6FC3AB-C0BF-4F42-8F16-52983EEA331C}" destId="{3C14E797-4E48-49F0-902A-3A4D75E81D4B}" srcOrd="3" destOrd="0" parTransId="{77315310-D453-4597-8040-B95E1DBA48D9}" sibTransId="{7849671E-A271-42EA-B062-B6351F564BD6}"/>
    <dgm:cxn modelId="{96D60A6E-EC37-874E-B262-DD2E49CD788F}" type="presOf" srcId="{5E6FC3AB-C0BF-4F42-8F16-52983EEA331C}" destId="{30E46FC4-875A-5143-96B3-EC7493D0636E}" srcOrd="0" destOrd="0" presId="urn:microsoft.com/office/officeart/2005/8/layout/vList2"/>
    <dgm:cxn modelId="{0F4D8BA1-F1A3-4FE9-A275-6D8D2BCF8612}" srcId="{5E6FC3AB-C0BF-4F42-8F16-52983EEA331C}" destId="{07C739EF-EB34-447D-B5A4-2A0EB70F65BB}" srcOrd="0" destOrd="0" parTransId="{30C30B97-90F3-4063-AFBA-32E50021A7F0}" sibTransId="{8BD57D2F-2749-4DFE-89E3-93959667F2D8}"/>
    <dgm:cxn modelId="{8B7770A2-C6A0-BF43-A793-26ADE1349032}" type="presOf" srcId="{3C14E797-4E48-49F0-902A-3A4D75E81D4B}" destId="{B9EC73F0-741F-2F46-9CE3-F58EFCA39839}" srcOrd="0" destOrd="0" presId="urn:microsoft.com/office/officeart/2005/8/layout/vList2"/>
    <dgm:cxn modelId="{1124BCAD-08F9-43ED-87C5-653016C5BF77}" srcId="{5E6FC3AB-C0BF-4F42-8F16-52983EEA331C}" destId="{6C9A2C91-987E-4D72-8756-FA9076327D4B}" srcOrd="5" destOrd="0" parTransId="{30CE2B2A-A8C5-471F-94E9-27E9AD5151AC}" sibTransId="{39B4B8DD-499B-4091-893E-601273AE6A3E}"/>
    <dgm:cxn modelId="{A41DDCE9-664D-584E-9515-D605112C1BB8}" type="presOf" srcId="{638DFD5D-B317-4F82-BE31-43DA15603924}" destId="{2595E6B8-E338-7F43-970B-130B0F3D9A96}" srcOrd="0" destOrd="0" presId="urn:microsoft.com/office/officeart/2005/8/layout/vList2"/>
    <dgm:cxn modelId="{53765CEC-F0C0-E34F-98A7-EB4172561F88}" type="presOf" srcId="{07C739EF-EB34-447D-B5A4-2A0EB70F65BB}" destId="{A6FA2EE0-F783-C949-A00A-FCDFF833D30F}" srcOrd="0" destOrd="0" presId="urn:microsoft.com/office/officeart/2005/8/layout/vList2"/>
    <dgm:cxn modelId="{BB70B9EC-C51C-4229-9B03-90DA71A9D1EA}" srcId="{5E6FC3AB-C0BF-4F42-8F16-52983EEA331C}" destId="{91761CB5-4F4E-4AFA-94ED-7E03AD46D095}" srcOrd="1" destOrd="0" parTransId="{6076161C-62F2-49CE-9700-918C299F1FD1}" sibTransId="{0DB8F7CF-3124-4597-B265-D544B87CCE3E}"/>
    <dgm:cxn modelId="{2B5A5C6F-B678-A547-9CE6-0CA5C931991B}" type="presParOf" srcId="{30E46FC4-875A-5143-96B3-EC7493D0636E}" destId="{A6FA2EE0-F783-C949-A00A-FCDFF833D30F}" srcOrd="0" destOrd="0" presId="urn:microsoft.com/office/officeart/2005/8/layout/vList2"/>
    <dgm:cxn modelId="{957EFB84-3C95-6B47-B9AF-5A1ACAC717BD}" type="presParOf" srcId="{30E46FC4-875A-5143-96B3-EC7493D0636E}" destId="{DA382F69-6295-E84A-9AB2-47583B00CA30}" srcOrd="1" destOrd="0" presId="urn:microsoft.com/office/officeart/2005/8/layout/vList2"/>
    <dgm:cxn modelId="{885DA0DE-3FEB-8F45-B34C-59C241F20B23}" type="presParOf" srcId="{30E46FC4-875A-5143-96B3-EC7493D0636E}" destId="{AA511B65-0709-9546-87F6-EFA8F4085E6D}" srcOrd="2" destOrd="0" presId="urn:microsoft.com/office/officeart/2005/8/layout/vList2"/>
    <dgm:cxn modelId="{0B484ED3-BCD7-C44C-9F33-9B06CC0B3E83}" type="presParOf" srcId="{30E46FC4-875A-5143-96B3-EC7493D0636E}" destId="{2A2F36AC-0124-E841-9525-2DD293AA86C7}" srcOrd="3" destOrd="0" presId="urn:microsoft.com/office/officeart/2005/8/layout/vList2"/>
    <dgm:cxn modelId="{9153C89E-5B84-7540-983F-14789FAD8529}" type="presParOf" srcId="{30E46FC4-875A-5143-96B3-EC7493D0636E}" destId="{2595E6B8-E338-7F43-970B-130B0F3D9A96}" srcOrd="4" destOrd="0" presId="urn:microsoft.com/office/officeart/2005/8/layout/vList2"/>
    <dgm:cxn modelId="{06FE7E63-9B55-A441-B633-B13CD71FBD56}" type="presParOf" srcId="{30E46FC4-875A-5143-96B3-EC7493D0636E}" destId="{45EB25D4-153E-8E4C-977B-8C5E6341C01E}" srcOrd="5" destOrd="0" presId="urn:microsoft.com/office/officeart/2005/8/layout/vList2"/>
    <dgm:cxn modelId="{5D1FC3F3-5D81-D048-A1C3-DD48491EA9AC}" type="presParOf" srcId="{30E46FC4-875A-5143-96B3-EC7493D0636E}" destId="{B9EC73F0-741F-2F46-9CE3-F58EFCA39839}" srcOrd="6" destOrd="0" presId="urn:microsoft.com/office/officeart/2005/8/layout/vList2"/>
    <dgm:cxn modelId="{439B3482-94B2-084B-9689-A2F2008DA738}" type="presParOf" srcId="{30E46FC4-875A-5143-96B3-EC7493D0636E}" destId="{3502798E-8E66-1D4F-B3DA-F677FD377E43}" srcOrd="7" destOrd="0" presId="urn:microsoft.com/office/officeart/2005/8/layout/vList2"/>
    <dgm:cxn modelId="{5A465F65-1F18-7543-8605-947FE5047DDF}" type="presParOf" srcId="{30E46FC4-875A-5143-96B3-EC7493D0636E}" destId="{EBA48113-104C-E346-BF66-B34281B182C5}" srcOrd="8" destOrd="0" presId="urn:microsoft.com/office/officeart/2005/8/layout/vList2"/>
    <dgm:cxn modelId="{BF06BB45-74AB-D94A-A2C6-AD3350FF6814}" type="presParOf" srcId="{30E46FC4-875A-5143-96B3-EC7493D0636E}" destId="{1785EE2F-2BBB-924C-9EA3-FFF113C1964B}" srcOrd="9" destOrd="0" presId="urn:microsoft.com/office/officeart/2005/8/layout/vList2"/>
    <dgm:cxn modelId="{D4C72E77-FFA8-F64C-93C1-ACA14724B7AD}" type="presParOf" srcId="{30E46FC4-875A-5143-96B3-EC7493D0636E}" destId="{69B46B85-823F-2D4C-AFD4-9058B70DC27A}" srcOrd="10" destOrd="0" presId="urn:microsoft.com/office/officeart/2005/8/layout/vList2"/>
    <dgm:cxn modelId="{451AECBD-D109-E049-A204-B80D2B9233A4}" type="presParOf" srcId="{30E46FC4-875A-5143-96B3-EC7493D0636E}" destId="{771EB652-4E9F-EC4A-A18F-FBE219927E9B}" srcOrd="11" destOrd="0" presId="urn:microsoft.com/office/officeart/2005/8/layout/vList2"/>
    <dgm:cxn modelId="{0051629E-125A-274C-ADEF-564319272A3F}" type="presParOf" srcId="{30E46FC4-875A-5143-96B3-EC7493D0636E}" destId="{0285E6C6-4AFE-8D4A-B627-F3E0398528F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4CC1-EF00-431A-97EC-8D013FAAF711}">
      <dsp:nvSpPr>
        <dsp:cNvPr id="0" name=""/>
        <dsp:cNvSpPr/>
      </dsp:nvSpPr>
      <dsp:spPr>
        <a:xfrm>
          <a:off x="0" y="2936"/>
          <a:ext cx="10755085" cy="2233614"/>
        </a:xfrm>
        <a:prstGeom prst="roundRect">
          <a:avLst/>
        </a:prstGeom>
        <a:solidFill>
          <a:srgbClr val="A41E3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a:latin typeface="Aktiv Grotesk" panose="020B0504020202020204" pitchFamily="34" charset="0"/>
              <a:ea typeface="Aktiv Grotesk" panose="020B0504020202020204" pitchFamily="34" charset="0"/>
              <a:cs typeface="Aktiv Grotesk" panose="020B0504020202020204" pitchFamily="34" charset="0"/>
            </a:rPr>
            <a:t>Basic needs security </a:t>
          </a:r>
          <a:r>
            <a:rPr lang="en-US" sz="3200" b="0" i="0" kern="1200">
              <a:latin typeface="Aktiv Grotesk" panose="020B0504020202020204" pitchFamily="34" charset="0"/>
              <a:ea typeface="Aktiv Grotesk" panose="020B0504020202020204" pitchFamily="34" charset="0"/>
              <a:cs typeface="Aktiv Grotesk" panose="020B0504020202020204" pitchFamily="34" charset="0"/>
            </a:rPr>
            <a:t>means that there is an ecosystem in place to ensure that students’ basic needs are met. </a:t>
          </a:r>
          <a:endParaRPr lang="en-US" sz="3200" kern="1200">
            <a:latin typeface="Aktiv Grotesk" panose="020B0504020202020204" pitchFamily="34" charset="0"/>
            <a:ea typeface="Aktiv Grotesk" panose="020B0504020202020204" pitchFamily="34" charset="0"/>
            <a:cs typeface="Aktiv Grotesk" panose="020B0504020202020204" pitchFamily="34" charset="0"/>
          </a:endParaRPr>
        </a:p>
      </dsp:txBody>
      <dsp:txXfrm>
        <a:off x="109036" y="111972"/>
        <a:ext cx="10537013" cy="2015542"/>
      </dsp:txXfrm>
    </dsp:sp>
    <dsp:sp modelId="{DDD16B34-9F0F-4EC7-AAAE-92E4EB78A22C}">
      <dsp:nvSpPr>
        <dsp:cNvPr id="0" name=""/>
        <dsp:cNvSpPr/>
      </dsp:nvSpPr>
      <dsp:spPr>
        <a:xfrm>
          <a:off x="0" y="2248143"/>
          <a:ext cx="10755085" cy="2233614"/>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rPr>
            <a:t>Basic needs insecurity (BNI) </a:t>
          </a:r>
          <a:r>
            <a:rPr lang="en-US" sz="32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rPr>
            <a:t>is a structural characteristic affecting students, not an individual characteristic. It means that there is not an ecosystem in place to ensure that students’ basic needs are met. </a:t>
          </a:r>
          <a:endParaRPr lang="en-US" sz="320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endParaRPr>
        </a:p>
      </dsp:txBody>
      <dsp:txXfrm>
        <a:off x="109036" y="2357179"/>
        <a:ext cx="10537013" cy="2015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A2EE0-F783-C949-A00A-FCDFF833D30F}">
      <dsp:nvSpPr>
        <dsp:cNvPr id="0" name=""/>
        <dsp:cNvSpPr/>
      </dsp:nvSpPr>
      <dsp:spPr>
        <a:xfrm>
          <a:off x="0" y="3645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Food Security</a:t>
          </a:r>
        </a:p>
      </dsp:txBody>
      <dsp:txXfrm>
        <a:off x="32784" y="69234"/>
        <a:ext cx="6427307" cy="606012"/>
      </dsp:txXfrm>
    </dsp:sp>
    <dsp:sp modelId="{AA511B65-0709-9546-87F6-EFA8F4085E6D}">
      <dsp:nvSpPr>
        <dsp:cNvPr id="0" name=""/>
        <dsp:cNvSpPr/>
      </dsp:nvSpPr>
      <dsp:spPr>
        <a:xfrm>
          <a:off x="0" y="78867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Housing Security</a:t>
          </a:r>
        </a:p>
      </dsp:txBody>
      <dsp:txXfrm>
        <a:off x="32784" y="821454"/>
        <a:ext cx="6427307" cy="606012"/>
      </dsp:txXfrm>
    </dsp:sp>
    <dsp:sp modelId="{2595E6B8-E338-7F43-970B-130B0F3D9A96}">
      <dsp:nvSpPr>
        <dsp:cNvPr id="0" name=""/>
        <dsp:cNvSpPr/>
      </dsp:nvSpPr>
      <dsp:spPr>
        <a:xfrm>
          <a:off x="0" y="154089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Childcare &amp; Caregiving</a:t>
          </a:r>
        </a:p>
      </dsp:txBody>
      <dsp:txXfrm>
        <a:off x="32784" y="1573674"/>
        <a:ext cx="6427307" cy="606012"/>
      </dsp:txXfrm>
    </dsp:sp>
    <dsp:sp modelId="{B9EC73F0-741F-2F46-9CE3-F58EFCA39839}">
      <dsp:nvSpPr>
        <dsp:cNvPr id="0" name=""/>
        <dsp:cNvSpPr/>
      </dsp:nvSpPr>
      <dsp:spPr>
        <a:xfrm>
          <a:off x="0" y="229311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Transportation</a:t>
          </a:r>
        </a:p>
      </dsp:txBody>
      <dsp:txXfrm>
        <a:off x="32784" y="2325894"/>
        <a:ext cx="6427307" cy="606012"/>
      </dsp:txXfrm>
    </dsp:sp>
    <dsp:sp modelId="{EBA48113-104C-E346-BF66-B34281B182C5}">
      <dsp:nvSpPr>
        <dsp:cNvPr id="0" name=""/>
        <dsp:cNvSpPr/>
      </dsp:nvSpPr>
      <dsp:spPr>
        <a:xfrm>
          <a:off x="0" y="304533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Mental Health</a:t>
          </a:r>
        </a:p>
      </dsp:txBody>
      <dsp:txXfrm>
        <a:off x="32784" y="3078114"/>
        <a:ext cx="6427307" cy="606012"/>
      </dsp:txXfrm>
    </dsp:sp>
    <dsp:sp modelId="{69B46B85-823F-2D4C-AFD4-9058B70DC27A}">
      <dsp:nvSpPr>
        <dsp:cNvPr id="0" name=""/>
        <dsp:cNvSpPr/>
      </dsp:nvSpPr>
      <dsp:spPr>
        <a:xfrm>
          <a:off x="0" y="379755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Meeting Our Basic Needs Is …</a:t>
          </a:r>
        </a:p>
      </dsp:txBody>
      <dsp:txXfrm>
        <a:off x="32784" y="3830334"/>
        <a:ext cx="6427307" cy="606012"/>
      </dsp:txXfrm>
    </dsp:sp>
    <dsp:sp modelId="{0285E6C6-4AFE-8D4A-B627-F3E0398528F3}">
      <dsp:nvSpPr>
        <dsp:cNvPr id="0" name=""/>
        <dsp:cNvSpPr/>
      </dsp:nvSpPr>
      <dsp:spPr>
        <a:xfrm>
          <a:off x="0" y="4549770"/>
          <a:ext cx="6492875"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Meeting Our Basic Needs Is Not …</a:t>
          </a:r>
        </a:p>
      </dsp:txBody>
      <dsp:txXfrm>
        <a:off x="32784" y="4582554"/>
        <a:ext cx="6427307"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35B39-26B6-4D13-B86A-F2807D9F63BA}"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6795-6318-49EE-8DF1-680775B2D4E7}" type="slidenum">
              <a:rPr lang="en-US" smtClean="0"/>
              <a:t>‹#›</a:t>
            </a:fld>
            <a:endParaRPr lang="en-US"/>
          </a:p>
        </p:txBody>
      </p:sp>
    </p:spTree>
    <p:extLst>
      <p:ext uri="{BB962C8B-B14F-4D97-AF65-F5344CB8AC3E}">
        <p14:creationId xmlns:p14="http://schemas.microsoft.com/office/powerpoint/2010/main" val="102199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slideshow, replace highlighted text with your information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a:t>
            </a:fld>
            <a:endParaRPr lang="en-US"/>
          </a:p>
        </p:txBody>
      </p:sp>
    </p:spTree>
    <p:extLst>
      <p:ext uri="{BB962C8B-B14F-4D97-AF65-F5344CB8AC3E}">
        <p14:creationId xmlns:p14="http://schemas.microsoft.com/office/powerpoint/2010/main" val="408078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we know, when we think about students as whole, complete persons, that they have a wide range of needs</a:t>
            </a:r>
          </a:p>
          <a:p>
            <a:endParaRPr lang="en-US" dirty="0"/>
          </a:p>
          <a:p>
            <a:endParaRPr lang="en-US" dirty="0"/>
          </a:p>
          <a:p>
            <a:r>
              <a:rPr lang="en-US" dirty="0"/>
              <a:t>Again, these statistics are among community college STEM students</a:t>
            </a:r>
          </a:p>
          <a:p>
            <a:endParaRPr lang="en-US" dirty="0"/>
          </a:p>
          <a:p>
            <a:r>
              <a:rPr lang="en-US" dirty="0"/>
              <a:t>In the past 30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Helvetica" pitchFamily="2" charset="0"/>
                <a:ea typeface="Calibri" panose="020F0502020204030204" pitchFamily="34" charset="0"/>
                <a:cs typeface="Times New Roman" panose="02020603050405020304" pitchFamily="18" charset="0"/>
              </a:rPr>
              <a:t>The food that I bought didn't last and I didn't have money to get more.</a:t>
            </a:r>
            <a:endParaRPr lang="en-US" sz="1200" dirty="0">
              <a:effectLst/>
              <a:latin typeface="Calibri" panose="020F0502020204030204" pitchFamily="34" charset="0"/>
              <a:ea typeface="Calibri" panose="020F0502020204030204" pitchFamily="34" charset="0"/>
            </a:endParaRPr>
          </a:p>
          <a:p>
            <a:r>
              <a:rPr lang="en-US" sz="1200" dirty="0">
                <a:effectLst/>
                <a:latin typeface="Helvetica" pitchFamily="2" charset="0"/>
                <a:ea typeface="Calibri" panose="020F0502020204030204" pitchFamily="34" charset="0"/>
                <a:cs typeface="Calibri" panose="020F0502020204030204" pitchFamily="34" charset="0"/>
              </a:rPr>
              <a:t>Ate less than I felt I should because there wasn’t enough money for food.</a:t>
            </a:r>
          </a:p>
          <a:p>
            <a:endParaRPr lang="en-US" sz="1200" dirty="0">
              <a:effectLst/>
              <a:latin typeface="Helvetica" pitchFamily="2" charset="0"/>
              <a:cs typeface="Calibri" panose="020F0502020204030204" pitchFamily="34" charset="0"/>
            </a:endParaRPr>
          </a:p>
          <a:p>
            <a:r>
              <a:rPr lang="en-US" sz="1200" dirty="0">
                <a:effectLst/>
                <a:latin typeface="Helvetica" pitchFamily="2" charset="0"/>
                <a:cs typeface="Calibri" panose="020F0502020204030204" pitchFamily="34" charset="0"/>
              </a:rPr>
              <a:t>In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Helvetica" pitchFamily="2" charset="0"/>
                <a:ea typeface="Calibri" panose="020F0502020204030204" pitchFamily="34" charset="0"/>
              </a:rPr>
              <a:t>Been unable to pay or underpaid rent or mortgage</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Helvetica" pitchFamily="2" charset="0"/>
                <a:ea typeface="Calibri" panose="020F0502020204030204" pitchFamily="34" charset="0"/>
              </a:rPr>
              <a:t>Moved in with other people, even for a little while, because of financial problems</a:t>
            </a:r>
            <a:endParaRPr lang="en-US" sz="1200" dirty="0">
              <a:effectLst/>
              <a:latin typeface="Calibri" panose="020F0502020204030204" pitchFamily="34" charset="0"/>
              <a:ea typeface="Calibri" panose="020F0502020204030204" pitchFamily="34" charset="0"/>
            </a:endParaRPr>
          </a:p>
          <a:p>
            <a:r>
              <a:rPr lang="en-US" sz="1200" dirty="0">
                <a:effectLst/>
                <a:latin typeface="Helvetica" pitchFamily="2" charset="0"/>
                <a:cs typeface="Calibri" panose="020F0502020204030204" pitchFamily="34" charset="0"/>
              </a:rPr>
              <a:t>Moved &gt; 3 times</a:t>
            </a:r>
          </a:p>
          <a:p>
            <a:endParaRPr lang="en-US" sz="1200" dirty="0">
              <a:effectLst/>
              <a:latin typeface="Helvetica" pitchFamily="2" charset="0"/>
              <a:cs typeface="Calibri" panose="020F0502020204030204" pitchFamily="34" charset="0"/>
            </a:endParaRPr>
          </a:p>
          <a:p>
            <a:r>
              <a:rPr lang="en-US" sz="1200" dirty="0">
                <a:effectLst/>
                <a:latin typeface="Helvetica" pitchFamily="2" charset="0"/>
                <a:cs typeface="Calibri" panose="020F0502020204030204" pitchFamily="34" charset="0"/>
              </a:rPr>
              <a:t>Self-identified as homeless OR</a:t>
            </a:r>
          </a:p>
          <a:p>
            <a:r>
              <a:rPr lang="en-US" sz="1200" dirty="0">
                <a:effectLst/>
                <a:latin typeface="Helvetica" pitchFamily="2" charset="0"/>
                <a:cs typeface="Calibri" panose="020F0502020204030204" pitchFamily="34" charset="0"/>
              </a:rPr>
              <a:t>In the past 12 months…</a:t>
            </a:r>
          </a:p>
          <a:p>
            <a:r>
              <a:rPr lang="en-US" sz="1200" dirty="0">
                <a:effectLst/>
                <a:latin typeface="Helvetica" pitchFamily="2" charset="0"/>
                <a:cs typeface="Calibri" panose="020F0502020204030204" pitchFamily="34" charset="0"/>
              </a:rPr>
              <a:t>Slept in </a:t>
            </a:r>
            <a:r>
              <a:rPr lang="en-US" sz="1800" b="0" i="0" dirty="0">
                <a:solidFill>
                  <a:srgbClr val="083D78"/>
                </a:solidFill>
                <a:effectLst/>
                <a:latin typeface="Merriweather" panose="020F0502020204030204" pitchFamily="34" charset="0"/>
              </a:rPr>
              <a:t>a hotel or motel without a permanent home to return to</a:t>
            </a:r>
          </a:p>
          <a:p>
            <a:r>
              <a:rPr lang="en-US" sz="1800" b="0" i="0" dirty="0">
                <a:solidFill>
                  <a:srgbClr val="083D78"/>
                </a:solidFill>
                <a:effectLst/>
                <a:latin typeface="Merriweather" panose="020F0502020204030204" pitchFamily="34" charset="0"/>
              </a:rPr>
              <a:t>Temporarily stayed with relatives, friends, or couch surfing </a:t>
            </a:r>
          </a:p>
          <a:p>
            <a:r>
              <a:rPr lang="en-US" sz="1800" b="0" i="0" dirty="0">
                <a:solidFill>
                  <a:srgbClr val="083D78"/>
                </a:solidFill>
                <a:effectLst/>
                <a:latin typeface="Merriweather" panose="020F0502020204030204" pitchFamily="34" charset="0"/>
              </a:rPr>
              <a:t>At a shelter</a:t>
            </a:r>
          </a:p>
          <a:p>
            <a:r>
              <a:rPr lang="en-US" sz="1800" b="0" i="0" dirty="0">
                <a:solidFill>
                  <a:srgbClr val="083D78"/>
                </a:solidFill>
                <a:effectLst/>
                <a:latin typeface="Merriweather" panose="020F0502020204030204" pitchFamily="34" charset="0"/>
              </a:rPr>
              <a:t>An outdoor location</a:t>
            </a:r>
          </a:p>
          <a:p>
            <a:endParaRPr lang="en-US" sz="1800" b="0" i="0" dirty="0">
              <a:solidFill>
                <a:srgbClr val="083D78"/>
              </a:solidFill>
              <a:effectLst/>
              <a:latin typeface="Merriweather" panose="020F0502020204030204" pitchFamily="34" charset="0"/>
              <a:cs typeface="Calibri"/>
            </a:endParaRPr>
          </a:p>
          <a:p>
            <a:endParaRPr lang="en-US" sz="1800" b="0" i="0" dirty="0">
              <a:solidFill>
                <a:srgbClr val="083D78"/>
              </a:solidFill>
              <a:effectLst/>
              <a:latin typeface="Merriweather" panose="020F0502020204030204" pitchFamily="34" charset="0"/>
              <a:cs typeface="Calibri"/>
            </a:endParaRPr>
          </a:p>
          <a:p>
            <a:r>
              <a:rPr lang="en-US" sz="1800" b="0" i="0" dirty="0">
                <a:solidFill>
                  <a:srgbClr val="083D78"/>
                </a:solidFill>
                <a:effectLst/>
                <a:latin typeface="Merriweather" panose="020F0502020204030204" pitchFamily="34" charset="0"/>
                <a:cs typeface="Calibri"/>
              </a:rPr>
              <a:t>Very similar to non-STEM students; homelessness is just slightly higher (14%)</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5056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also believe that addressing student basic needs insecurity is a justice issue –</a:t>
            </a: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3632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11B10-4197-850A-8139-5FF8BD3864D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AE0251-8C8A-37F6-ED47-D454ED1C51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E7E8DA5A-6AA1-C3F5-A1F8-09180A9C45D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a:extLst>
              <a:ext uri="{FF2B5EF4-FFF2-40B4-BE49-F238E27FC236}">
                <a16:creationId xmlns:a16="http://schemas.microsoft.com/office/drawing/2014/main" id="{6750A05A-49DF-D8B1-DABD-386F17A1A5E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C96F636-C8E4-13BD-0AC3-37E6396A263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cs typeface="Calibri"/>
              </a:rPr>
              <a:t>Additional quotes:</a:t>
            </a:r>
          </a:p>
          <a:p>
            <a:endParaRPr lang="en-US" dirty="0">
              <a:cs typeface="Calibri"/>
            </a:endParaRPr>
          </a:p>
          <a:p>
            <a:r>
              <a:rPr lang="en-US" dirty="0">
                <a:cs typeface="Calibri"/>
              </a:rPr>
              <a:t>Being a college student is an exciting but overwhelming experience, with academic and social pressures, financial struggles, and mental health challenges. However, it is also an opportunity for personal growth and exploration. </a:t>
            </a:r>
          </a:p>
          <a:p>
            <a:endParaRPr lang="en-US" dirty="0">
              <a:cs typeface="Calibri"/>
            </a:endParaRPr>
          </a:p>
          <a:p>
            <a:r>
              <a:rPr lang="en-US" dirty="0">
                <a:cs typeface="Calibri"/>
              </a:rPr>
              <a:t>Many college students are dealing with mental health and family problems. It feels like you are being pulled in so many different directions. College students are strong for going through this period in their life. But more than anything, they need support, compassion, and love too. </a:t>
            </a:r>
          </a:p>
          <a:p>
            <a:endParaRPr lang="en-US" dirty="0">
              <a:cs typeface="Calibri"/>
            </a:endParaRPr>
          </a:p>
          <a:p>
            <a:r>
              <a:rPr lang="en-US" dirty="0">
                <a:cs typeface="Calibri"/>
              </a:rPr>
              <a:t> being a college student is difficult already as it is, but when you add in everything else to do with family and work and who you are as a person, makes it that much more difficult. Please be nice to anyone that is in college, you do not know their situation or their level of anxiety they could be trying to overcome. </a:t>
            </a:r>
          </a:p>
          <a:p>
            <a:endParaRPr lang="en-US" dirty="0">
              <a:cs typeface="Calibri"/>
            </a:endParaRPr>
          </a:p>
          <a:p>
            <a:r>
              <a:rPr lang="en-US" dirty="0">
                <a:cs typeface="Calibri"/>
              </a:rPr>
              <a:t> Being a college student is empowering. I worked as a CNA for eight years and quit my job to go back to school. I didn't realize that I was capable of greatness and was actually a smart person. Education should be a human right and college shouldn't have barriers. </a:t>
            </a:r>
          </a:p>
        </p:txBody>
      </p:sp>
      <p:sp>
        <p:nvSpPr>
          <p:cNvPr id="6" name="Footer Placeholder 5">
            <a:extLst>
              <a:ext uri="{FF2B5EF4-FFF2-40B4-BE49-F238E27FC236}">
                <a16:creationId xmlns:a16="http://schemas.microsoft.com/office/drawing/2014/main" id="{153F0643-1D7F-0F45-CB21-5CB688FB693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DA322C7-0A03-602C-FCAB-4806ADC1A2D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6470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basic needs insecurity isn’t just a personal issue; it’s an academic issue as well</a:t>
            </a:r>
          </a:p>
          <a:p>
            <a:endParaRPr lang="en-US" dirty="0"/>
          </a:p>
          <a:p>
            <a:endParaRPr lang="en-US" dirty="0"/>
          </a:p>
          <a:p>
            <a:r>
              <a:rPr lang="en-US" dirty="0"/>
              <a:t>NOTES: </a:t>
            </a:r>
          </a:p>
          <a:p>
            <a:r>
              <a:rPr lang="en-US" dirty="0"/>
              <a:t>Childcare barriers: higher among STEM students (non-STEM =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Transportation barriers: higher among STEM students (non-STEM =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barriers: no difference (non-STEM =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barriers: higher among STEM students (non-STEM = 16%)</a:t>
            </a: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14</a:t>
            </a:fld>
            <a:endParaRPr lang="en-US"/>
          </a:p>
        </p:txBody>
      </p:sp>
    </p:spTree>
    <p:extLst>
      <p:ext uri="{BB962C8B-B14F-4D97-AF65-F5344CB8AC3E}">
        <p14:creationId xmlns:p14="http://schemas.microsoft.com/office/powerpoint/2010/main" val="174457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 quotes:</a:t>
            </a:r>
          </a:p>
          <a:p>
            <a:endParaRPr lang="en-US" dirty="0">
              <a:cs typeface="Calibri"/>
            </a:endParaRPr>
          </a:p>
          <a:p>
            <a:r>
              <a:rPr lang="en-US" dirty="0">
                <a:cs typeface="Calibri"/>
              </a:rPr>
              <a:t>Being in college is very challenging and can be tiring, but long term it is the best option if you want a job that pays the bills. [state] has a history of making it hard to access education because of the cost of living and the minimum wage not being enough to live off of. If you really want college students to succeed in [state], the legislators need to get the cost of rent under control. Most folks are struggling to pay rent and make ends meet, how do you expect people to stay dedicated to college when getting their basic needs causes incredible strain? I am going to apply for scholarships and grants because I am so tired of working and going to school at the same time. If you have parents who can support you, utilize that support. </a:t>
            </a:r>
          </a:p>
          <a:p>
            <a:endParaRPr lang="en-US" dirty="0">
              <a:cs typeface="Calibri"/>
            </a:endParaRPr>
          </a:p>
          <a:p>
            <a:r>
              <a:rPr lang="en-US" dirty="0">
                <a:cs typeface="Calibri"/>
              </a:rPr>
              <a:t> Being a student is very stressful. Especially working a full time job, and living 35 minutes from campus and your job. It makes you feel like you have no time for yourself or sleep. I'm trying to be optimistic about it. I know when I graduate it will be better. I will be truly happy.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15</a:t>
            </a:fld>
            <a:endParaRPr lang="en-US"/>
          </a:p>
        </p:txBody>
      </p:sp>
    </p:spTree>
    <p:extLst>
      <p:ext uri="{BB962C8B-B14F-4D97-AF65-F5344CB8AC3E}">
        <p14:creationId xmlns:p14="http://schemas.microsoft.com/office/powerpoint/2010/main" val="354848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STEM community college students who are experiencing food insecurity, housing insecurity, or homelessness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STEM students are more likely to select everything but awareness, transportation, and childcare (no diffs on those three) – but the diffs are small (1-3%)</a:t>
            </a: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16</a:t>
            </a:fld>
            <a:endParaRPr lang="en-US"/>
          </a:p>
        </p:txBody>
      </p:sp>
    </p:spTree>
    <p:extLst>
      <p:ext uri="{BB962C8B-B14F-4D97-AF65-F5344CB8AC3E}">
        <p14:creationId xmlns:p14="http://schemas.microsoft.com/office/powerpoint/2010/main" val="213870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Among STEM community college students who are experiencing food insecurity, housing insecurity, or homelessness</a:t>
            </a:r>
          </a:p>
          <a:p>
            <a:endParaRPr lang="en-US"/>
          </a:p>
        </p:txBody>
      </p:sp>
      <p:sp>
        <p:nvSpPr>
          <p:cNvPr id="4" name="Slide Number Placeholder 3"/>
          <p:cNvSpPr>
            <a:spLocks noGrp="1"/>
          </p:cNvSpPr>
          <p:nvPr>
            <p:ph type="sldNum" sz="quarter" idx="5"/>
          </p:nvPr>
        </p:nvSpPr>
        <p:spPr/>
        <p:txBody>
          <a:bodyPr/>
          <a:lstStyle/>
          <a:p>
            <a:fld id="{FC0E6795-6318-49EE-8DF1-680775B2D4E7}" type="slidenum">
              <a:rPr lang="en-US" smtClean="0"/>
              <a:t>17</a:t>
            </a:fld>
            <a:endParaRPr lang="en-US"/>
          </a:p>
        </p:txBody>
      </p:sp>
    </p:spTree>
    <p:extLst>
      <p:ext uri="{BB962C8B-B14F-4D97-AF65-F5344CB8AC3E}">
        <p14:creationId xmlns:p14="http://schemas.microsoft.com/office/powerpoint/2010/main" val="141145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 quotes:</a:t>
            </a:r>
          </a:p>
          <a:p>
            <a:endParaRPr lang="en-US" dirty="0">
              <a:cs typeface="Calibri"/>
            </a:endParaRPr>
          </a:p>
          <a:p>
            <a:r>
              <a:rPr lang="en-US" dirty="0">
                <a:cs typeface="Calibri"/>
              </a:rPr>
              <a:t>Being a student can be a struggle at times because everyone is going through something in their day to day basis. Some students have the resources they need but others have no idea where these resources are or even how to receive these resources. But overall I think that by having the mentally to finish or motivation to work hard, in the end it pays off. </a:t>
            </a:r>
          </a:p>
          <a:p>
            <a:endParaRPr lang="en-US" dirty="0">
              <a:cs typeface="Calibri"/>
            </a:endParaRPr>
          </a:p>
          <a:p>
            <a:r>
              <a:rPr lang="en-US" dirty="0">
                <a:cs typeface="Calibri"/>
              </a:rPr>
              <a:t> Being a student and living in the real world is very stressful </a:t>
            </a:r>
            <a:r>
              <a:rPr lang="en-US" dirty="0" err="1">
                <a:cs typeface="Calibri"/>
              </a:rPr>
              <a:t>espically</a:t>
            </a:r>
            <a:r>
              <a:rPr lang="en-US" dirty="0">
                <a:cs typeface="Calibri"/>
              </a:rPr>
              <a:t> if your dong it alone, we </a:t>
            </a:r>
            <a:r>
              <a:rPr lang="en-US" dirty="0" err="1">
                <a:cs typeface="Calibri"/>
              </a:rPr>
              <a:t>sacrafice</a:t>
            </a:r>
            <a:r>
              <a:rPr lang="en-US" dirty="0">
                <a:cs typeface="Calibri"/>
              </a:rPr>
              <a:t> </a:t>
            </a:r>
            <a:r>
              <a:rPr lang="en-US" dirty="0" err="1">
                <a:cs typeface="Calibri"/>
              </a:rPr>
              <a:t>alot</a:t>
            </a:r>
            <a:r>
              <a:rPr lang="en-US" dirty="0">
                <a:cs typeface="Calibri"/>
              </a:rPr>
              <a:t> just to get a little ahead in life please be nice to students were just trying to make a difference in the world one day at a time.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18</a:t>
            </a:fld>
            <a:endParaRPr lang="en-US"/>
          </a:p>
        </p:txBody>
      </p:sp>
    </p:spTree>
    <p:extLst>
      <p:ext uri="{BB962C8B-B14F-4D97-AF65-F5344CB8AC3E}">
        <p14:creationId xmlns:p14="http://schemas.microsoft.com/office/powerpoint/2010/main" val="81123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19</a:t>
            </a:fld>
            <a:endParaRPr lang="en-US"/>
          </a:p>
        </p:txBody>
      </p:sp>
    </p:spTree>
    <p:extLst>
      <p:ext uri="{BB962C8B-B14F-4D97-AF65-F5344CB8AC3E}">
        <p14:creationId xmlns:p14="http://schemas.microsoft.com/office/powerpoint/2010/main" val="329543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heard about the student perspective, now let’s hear from you. </a:t>
            </a:r>
          </a:p>
        </p:txBody>
      </p:sp>
      <p:sp>
        <p:nvSpPr>
          <p:cNvPr id="4" name="Slide Number Placeholder 3"/>
          <p:cNvSpPr>
            <a:spLocks noGrp="1"/>
          </p:cNvSpPr>
          <p:nvPr>
            <p:ph type="sldNum" sz="quarter" idx="5"/>
          </p:nvPr>
        </p:nvSpPr>
        <p:spPr/>
        <p:txBody>
          <a:bodyPr/>
          <a:lstStyle/>
          <a:p>
            <a:fld id="{FC0E6795-6318-49EE-8DF1-680775B2D4E7}" type="slidenum">
              <a:rPr lang="en-US" smtClean="0"/>
              <a:t>23</a:t>
            </a:fld>
            <a:endParaRPr lang="en-US"/>
          </a:p>
        </p:txBody>
      </p:sp>
    </p:spTree>
    <p:extLst>
      <p:ext uri="{BB962C8B-B14F-4D97-AF65-F5344CB8AC3E}">
        <p14:creationId xmlns:p14="http://schemas.microsoft.com/office/powerpoint/2010/main" val="177780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a:effectLst/>
            </a:endParaRPr>
          </a:p>
          <a:p>
            <a:endParaRPr lang="en-US"/>
          </a:p>
        </p:txBody>
      </p:sp>
      <p:sp>
        <p:nvSpPr>
          <p:cNvPr id="4" name="Slide Number Placeholder 3"/>
          <p:cNvSpPr>
            <a:spLocks noGrp="1"/>
          </p:cNvSpPr>
          <p:nvPr>
            <p:ph type="sldNum" sz="quarter" idx="5"/>
          </p:nvPr>
        </p:nvSpPr>
        <p:spPr/>
        <p:txBody>
          <a:bodyPr/>
          <a:lstStyle/>
          <a:p>
            <a:fld id="{61334609-4DC0-46F4-A9EC-83C451556249}" type="slidenum">
              <a:rPr lang="en-US" smtClean="0"/>
              <a:t>2</a:t>
            </a:fld>
            <a:endParaRPr lang="en-US"/>
          </a:p>
        </p:txBody>
      </p:sp>
    </p:spTree>
    <p:extLst>
      <p:ext uri="{BB962C8B-B14F-4D97-AF65-F5344CB8AC3E}">
        <p14:creationId xmlns:p14="http://schemas.microsoft.com/office/powerpoint/2010/main" val="267854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AD8C-2092-EE3E-884E-F65487AA7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086CA-E222-2B05-618C-9403FD043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A0CD7-EBCC-F40B-6D91-25D462257EE6}"/>
              </a:ext>
            </a:extLst>
          </p:cNvPr>
          <p:cNvSpPr>
            <a:spLocks noGrp="1"/>
          </p:cNvSpPr>
          <p:nvPr>
            <p:ph type="body" idx="1"/>
          </p:nvPr>
        </p:nvSpPr>
        <p:spPr/>
        <p:txBody>
          <a:bodyPr/>
          <a:lstStyle/>
          <a:p>
            <a:r>
              <a:rPr lang="en-US"/>
              <a:t>We’ve heard about the student perspective, now let’s hear from you. </a:t>
            </a:r>
          </a:p>
        </p:txBody>
      </p:sp>
      <p:sp>
        <p:nvSpPr>
          <p:cNvPr id="4" name="Slide Number Placeholder 3">
            <a:extLst>
              <a:ext uri="{FF2B5EF4-FFF2-40B4-BE49-F238E27FC236}">
                <a16:creationId xmlns:a16="http://schemas.microsoft.com/office/drawing/2014/main" id="{84006EF9-5EB6-CD19-B081-1156C8DF5A1D}"/>
              </a:ext>
            </a:extLst>
          </p:cNvPr>
          <p:cNvSpPr>
            <a:spLocks noGrp="1"/>
          </p:cNvSpPr>
          <p:nvPr>
            <p:ph type="sldNum" sz="quarter" idx="5"/>
          </p:nvPr>
        </p:nvSpPr>
        <p:spPr/>
        <p:txBody>
          <a:bodyPr/>
          <a:lstStyle/>
          <a:p>
            <a:fld id="{FC0E6795-6318-49EE-8DF1-680775B2D4E7}" type="slidenum">
              <a:rPr lang="en-US" smtClean="0"/>
              <a:t>25</a:t>
            </a:fld>
            <a:endParaRPr lang="en-US"/>
          </a:p>
        </p:txBody>
      </p:sp>
    </p:spTree>
    <p:extLst>
      <p:ext uri="{BB962C8B-B14F-4D97-AF65-F5344CB8AC3E}">
        <p14:creationId xmlns:p14="http://schemas.microsoft.com/office/powerpoint/2010/main" val="88863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391C-56AE-C439-69EE-75F9AA595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686FD-5CD9-64B9-418E-83D3E6355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75291-53B5-92FD-C129-ABF08E49EF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3923E4-0323-ADD7-857F-61AC9E3A6165}"/>
              </a:ext>
            </a:extLst>
          </p:cNvPr>
          <p:cNvSpPr>
            <a:spLocks noGrp="1"/>
          </p:cNvSpPr>
          <p:nvPr>
            <p:ph type="sldNum" sz="quarter" idx="5"/>
          </p:nvPr>
        </p:nvSpPr>
        <p:spPr/>
        <p:txBody>
          <a:bodyPr/>
          <a:lstStyle/>
          <a:p>
            <a:fld id="{FC0E6795-6318-49EE-8DF1-680775B2D4E7}" type="slidenum">
              <a:rPr lang="en-US" smtClean="0"/>
              <a:t>26</a:t>
            </a:fld>
            <a:endParaRPr lang="en-US"/>
          </a:p>
        </p:txBody>
      </p:sp>
    </p:spTree>
    <p:extLst>
      <p:ext uri="{BB962C8B-B14F-4D97-AF65-F5344CB8AC3E}">
        <p14:creationId xmlns:p14="http://schemas.microsoft.com/office/powerpoint/2010/main" val="3493012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1A02-339D-0367-7E96-587B04195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D1020-099B-2444-0A75-E941EB613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EE779-D63A-DBFB-5EBC-3343D8D097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36A761-E07C-6ABC-72F2-585CF1F7CB7E}"/>
              </a:ext>
            </a:extLst>
          </p:cNvPr>
          <p:cNvSpPr>
            <a:spLocks noGrp="1"/>
          </p:cNvSpPr>
          <p:nvPr>
            <p:ph type="sldNum" sz="quarter" idx="5"/>
          </p:nvPr>
        </p:nvSpPr>
        <p:spPr/>
        <p:txBody>
          <a:bodyPr/>
          <a:lstStyle/>
          <a:p>
            <a:fld id="{FC0E6795-6318-49EE-8DF1-680775B2D4E7}" type="slidenum">
              <a:rPr lang="en-US" smtClean="0"/>
              <a:t>27</a:t>
            </a:fld>
            <a:endParaRPr lang="en-US"/>
          </a:p>
        </p:txBody>
      </p:sp>
    </p:spTree>
    <p:extLst>
      <p:ext uri="{BB962C8B-B14F-4D97-AF65-F5344CB8AC3E}">
        <p14:creationId xmlns:p14="http://schemas.microsoft.com/office/powerpoint/2010/main" val="300862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latin typeface="Helvetica Neue"/>
              </a:rPr>
              <a:t>INTuitN</a:t>
            </a:r>
            <a:r>
              <a:rPr lang="en-US" sz="1200" dirty="0">
                <a:solidFill>
                  <a:srgbClr val="000000"/>
                </a:solidFill>
                <a:latin typeface="Helvetica Neue"/>
              </a:rPr>
              <a:t> is a collaboration between The Hope Center at Temple University, the STARS Computing Corps, and Education Northwest, and is supported by NSF Grant # 2137824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Helvetica Neue"/>
            </a:endParaRP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3</a:t>
            </a:fld>
            <a:endParaRPr lang="en-US"/>
          </a:p>
        </p:txBody>
      </p:sp>
    </p:spTree>
    <p:extLst>
      <p:ext uri="{BB962C8B-B14F-4D97-AF65-F5344CB8AC3E}">
        <p14:creationId xmlns:p14="http://schemas.microsoft.com/office/powerpoint/2010/main" val="214338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34609-4DC0-46F4-A9EC-83C451556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1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0E6795-6318-49EE-8DF1-680775B2D4E7}" type="slidenum">
              <a:rPr lang="en-US" smtClean="0"/>
              <a:t>5</a:t>
            </a:fld>
            <a:endParaRPr lang="en-US"/>
          </a:p>
        </p:txBody>
      </p:sp>
    </p:spTree>
    <p:extLst>
      <p:ext uri="{BB962C8B-B14F-4D97-AF65-F5344CB8AC3E}">
        <p14:creationId xmlns:p14="http://schemas.microsoft.com/office/powerpoint/2010/main" val="259840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441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16857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Administered by The Hope Center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484EB8-FEF5-2D4B-B810-74C420D0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78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E357D-F659-BC9E-0082-50F1751DE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FF8E8-D7C0-F35A-223B-B902BD150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A49F3-5635-B3CB-E2D3-2F358C014DFD}"/>
              </a:ext>
            </a:extLst>
          </p:cNvPr>
          <p:cNvSpPr>
            <a:spLocks noGrp="1"/>
          </p:cNvSpPr>
          <p:nvPr>
            <p:ph type="body" idx="1"/>
          </p:nvPr>
        </p:nvSpPr>
        <p:spPr/>
        <p:txBody>
          <a:bodyPr/>
          <a:lstStyle/>
          <a:p>
            <a:endParaRPr lang="en-US" dirty="0"/>
          </a:p>
          <a:p>
            <a:r>
              <a:rPr lang="en-US" dirty="0"/>
              <a:t>Our survey of &gt;15,000 community college STEM students in spring 2023 – spring 2024:</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Other sample characteristics: </a:t>
            </a:r>
          </a:p>
          <a:p>
            <a:pPr marL="628650" lvl="1" indent="-171450">
              <a:buFont typeface="Arial" panose="020B0604020202020204" pitchFamily="34" charset="0"/>
              <a:buChar char="•"/>
            </a:pPr>
            <a:r>
              <a:rPr lang="en-US" dirty="0"/>
              <a:t>64% students of color (65% of non-STEM students, ns)</a:t>
            </a:r>
          </a:p>
          <a:p>
            <a:pPr marL="628650" lvl="1" indent="-171450">
              <a:buFont typeface="Arial" panose="020B0604020202020204" pitchFamily="34" charset="0"/>
              <a:buChar char="•"/>
            </a:pPr>
            <a:r>
              <a:rPr lang="en-US" dirty="0"/>
              <a:t>58% first-generation college students (64% of non-STEM students, sig)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All of these groups on the slide are slightly underrepresented in STEM compared to non-STEM (all diffs sig.)</a:t>
            </a:r>
          </a:p>
          <a:p>
            <a:pPr marL="628650" lvl="1" indent="-171450">
              <a:buFont typeface="Arial" panose="020B0604020202020204" pitchFamily="34" charset="0"/>
              <a:buChar char="•"/>
            </a:pPr>
            <a:r>
              <a:rPr lang="en-US" dirty="0"/>
              <a:t>Parents: 30% of non-STEM students</a:t>
            </a:r>
          </a:p>
          <a:p>
            <a:pPr marL="628650" lvl="1" indent="-171450">
              <a:buFont typeface="Arial" panose="020B0604020202020204" pitchFamily="34" charset="0"/>
              <a:buChar char="•"/>
            </a:pPr>
            <a:r>
              <a:rPr lang="en-US" dirty="0"/>
              <a:t>Discontinuous enrollment: 32% of non-STEM students</a:t>
            </a:r>
          </a:p>
          <a:p>
            <a:pPr marL="628650" lvl="1" indent="-171450">
              <a:buFont typeface="Arial" panose="020B0604020202020204" pitchFamily="34" charset="0"/>
              <a:buChar char="•"/>
            </a:pPr>
            <a:r>
              <a:rPr lang="en-US" dirty="0"/>
              <a:t>Over 25: 48% of non-STEM students</a:t>
            </a:r>
          </a:p>
          <a:p>
            <a:pPr marL="628650" lvl="1" indent="-171450">
              <a:buFont typeface="Arial" panose="020B0604020202020204" pitchFamily="34" charset="0"/>
              <a:buChar char="•"/>
            </a:pPr>
            <a:r>
              <a:rPr lang="en-US" dirty="0"/>
              <a:t>Part-time: 46% of non-STEM students</a:t>
            </a:r>
          </a:p>
          <a:p>
            <a:pPr marL="628650" lvl="1" indent="-171450">
              <a:buFont typeface="Arial" panose="020B0604020202020204" pitchFamily="34" charset="0"/>
              <a:buChar char="•"/>
            </a:pPr>
            <a:r>
              <a:rPr lang="en-US" dirty="0"/>
              <a:t>Pell: 45% of non-STEM students</a:t>
            </a:r>
          </a:p>
        </p:txBody>
      </p:sp>
      <p:sp>
        <p:nvSpPr>
          <p:cNvPr id="4" name="Slide Number Placeholder 3">
            <a:extLst>
              <a:ext uri="{FF2B5EF4-FFF2-40B4-BE49-F238E27FC236}">
                <a16:creationId xmlns:a16="http://schemas.microsoft.com/office/drawing/2014/main" id="{CE1F11D5-6034-BBE2-2C43-D415EC05B9C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484EB8-FEF5-2D4B-B810-74C420D0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63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629E64-CC54-68F1-58B1-18AFE06C9F21}"/>
              </a:ext>
            </a:extLst>
          </p:cNvPr>
          <p:cNvSpPr/>
          <p:nvPr userDrawn="1"/>
        </p:nvSpPr>
        <p:spPr>
          <a:xfrm>
            <a:off x="1" y="6459784"/>
            <a:ext cx="12192000" cy="398215"/>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FF51334-7E94-0670-85E6-C5AEDCB5DAC1}"/>
              </a:ext>
            </a:extLst>
          </p:cNvPr>
          <p:cNvSpPr/>
          <p:nvPr userDrawn="1"/>
        </p:nvSpPr>
        <p:spPr>
          <a:xfrm>
            <a:off x="0" y="6334315"/>
            <a:ext cx="12192001" cy="125465"/>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3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5265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731DB2-97F0-78F5-E5C9-15987C355F98}"/>
              </a:ext>
            </a:extLst>
          </p:cNvPr>
          <p:cNvSpPr/>
          <p:nvPr userDrawn="1"/>
        </p:nvSpPr>
        <p:spPr>
          <a:xfrm>
            <a:off x="1" y="6459784"/>
            <a:ext cx="12192000" cy="398215"/>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50DA527-9A67-9E59-D59F-26F020CFB306}"/>
              </a:ext>
            </a:extLst>
          </p:cNvPr>
          <p:cNvSpPr/>
          <p:nvPr userDrawn="1"/>
        </p:nvSpPr>
        <p:spPr>
          <a:xfrm>
            <a:off x="0" y="6334315"/>
            <a:ext cx="12192001" cy="125465"/>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0646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ECBFE-882D-654D-BDC1-570F1B34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93"/>
            <a:ext cx="12192000" cy="6856214"/>
          </a:xfrm>
          <a:prstGeom prst="rect">
            <a:avLst/>
          </a:prstGeom>
        </p:spPr>
      </p:pic>
      <p:sp>
        <p:nvSpPr>
          <p:cNvPr id="20" name="Picture Placeholder 19">
            <a:extLst>
              <a:ext uri="{FF2B5EF4-FFF2-40B4-BE49-F238E27FC236}">
                <a16:creationId xmlns:a16="http://schemas.microsoft.com/office/drawing/2014/main" id="{A6DD19E9-811A-454A-AA74-112FC213E2D9}"/>
              </a:ext>
            </a:extLst>
          </p:cNvPr>
          <p:cNvSpPr>
            <a:spLocks noGrp="1"/>
          </p:cNvSpPr>
          <p:nvPr>
            <p:ph type="pic" sz="quarter" idx="10" hasCustomPrompt="1"/>
          </p:nvPr>
        </p:nvSpPr>
        <p:spPr>
          <a:xfrm>
            <a:off x="5136816" y="965456"/>
            <a:ext cx="6780462" cy="4809744"/>
          </a:xfrm>
          <a:custGeom>
            <a:avLst/>
            <a:gdLst>
              <a:gd name="connsiteX0" fmla="*/ 6557667 w 6557667"/>
              <a:gd name="connsiteY0" fmla="*/ 0 h 4591517"/>
              <a:gd name="connsiteX1" fmla="*/ 6557667 w 6557667"/>
              <a:gd name="connsiteY1" fmla="*/ 4591517 h 4591517"/>
              <a:gd name="connsiteX2" fmla="*/ 6311432 w 6557667"/>
              <a:gd name="connsiteY2" fmla="*/ 4415759 h 4591517"/>
              <a:gd name="connsiteX3" fmla="*/ 1057399 w 6557667"/>
              <a:gd name="connsiteY3" fmla="*/ 2349079 h 4591517"/>
              <a:gd name="connsiteX4" fmla="*/ 224785 w 6557667"/>
              <a:gd name="connsiteY4" fmla="*/ 2208011 h 4591517"/>
              <a:gd name="connsiteX5" fmla="*/ 0 w 6557667"/>
              <a:gd name="connsiteY5" fmla="*/ 2178333 h 4591517"/>
              <a:gd name="connsiteX6" fmla="*/ 481407 w 6557667"/>
              <a:gd name="connsiteY6" fmla="*/ 1899990 h 4591517"/>
              <a:gd name="connsiteX7" fmla="*/ 6346805 w 6557667"/>
              <a:gd name="connsiteY7" fmla="*/ 9152 h 4591517"/>
              <a:gd name="connsiteX0" fmla="*/ 6557667 w 6557667"/>
              <a:gd name="connsiteY0" fmla="*/ 0 h 4591517"/>
              <a:gd name="connsiteX1" fmla="*/ 6557667 w 6557667"/>
              <a:gd name="connsiteY1" fmla="*/ 4591517 h 4591517"/>
              <a:gd name="connsiteX2" fmla="*/ 6311432 w 6557667"/>
              <a:gd name="connsiteY2" fmla="*/ 4415759 h 4591517"/>
              <a:gd name="connsiteX3" fmla="*/ 1057399 w 6557667"/>
              <a:gd name="connsiteY3" fmla="*/ 2349079 h 4591517"/>
              <a:gd name="connsiteX4" fmla="*/ 224785 w 6557667"/>
              <a:gd name="connsiteY4" fmla="*/ 2208011 h 4591517"/>
              <a:gd name="connsiteX5" fmla="*/ 0 w 6557667"/>
              <a:gd name="connsiteY5" fmla="*/ 2178333 h 4591517"/>
              <a:gd name="connsiteX6" fmla="*/ 481407 w 6557667"/>
              <a:gd name="connsiteY6" fmla="*/ 1899990 h 4591517"/>
              <a:gd name="connsiteX7" fmla="*/ 6346805 w 6557667"/>
              <a:gd name="connsiteY7" fmla="*/ 9152 h 4591517"/>
              <a:gd name="connsiteX8" fmla="*/ 6557667 w 6557667"/>
              <a:gd name="connsiteY8" fmla="*/ 0 h 4591517"/>
              <a:gd name="connsiteX0" fmla="*/ 6557667 w 6557667"/>
              <a:gd name="connsiteY0" fmla="*/ 0 h 4591517"/>
              <a:gd name="connsiteX1" fmla="*/ 6557667 w 6557667"/>
              <a:gd name="connsiteY1" fmla="*/ 4591517 h 4591517"/>
              <a:gd name="connsiteX2" fmla="*/ 6311432 w 6557667"/>
              <a:gd name="connsiteY2" fmla="*/ 4415759 h 4591517"/>
              <a:gd name="connsiteX3" fmla="*/ 1057399 w 6557667"/>
              <a:gd name="connsiteY3" fmla="*/ 2349079 h 4591517"/>
              <a:gd name="connsiteX4" fmla="*/ 224785 w 6557667"/>
              <a:gd name="connsiteY4" fmla="*/ 2208011 h 4591517"/>
              <a:gd name="connsiteX5" fmla="*/ 0 w 6557667"/>
              <a:gd name="connsiteY5" fmla="*/ 2178333 h 4591517"/>
              <a:gd name="connsiteX6" fmla="*/ 481407 w 6557667"/>
              <a:gd name="connsiteY6" fmla="*/ 1899990 h 4591517"/>
              <a:gd name="connsiteX7" fmla="*/ 6346805 w 6557667"/>
              <a:gd name="connsiteY7" fmla="*/ 9152 h 4591517"/>
              <a:gd name="connsiteX8" fmla="*/ 6557667 w 6557667"/>
              <a:gd name="connsiteY8" fmla="*/ 0 h 4591517"/>
              <a:gd name="connsiteX0" fmla="*/ 6587859 w 6587859"/>
              <a:gd name="connsiteY0" fmla="*/ 0 h 4591517"/>
              <a:gd name="connsiteX1" fmla="*/ 6587859 w 6587859"/>
              <a:gd name="connsiteY1" fmla="*/ 4591517 h 4591517"/>
              <a:gd name="connsiteX2" fmla="*/ 6341624 w 6587859"/>
              <a:gd name="connsiteY2" fmla="*/ 4415759 h 4591517"/>
              <a:gd name="connsiteX3" fmla="*/ 1087591 w 6587859"/>
              <a:gd name="connsiteY3" fmla="*/ 2349079 h 4591517"/>
              <a:gd name="connsiteX4" fmla="*/ 254977 w 6587859"/>
              <a:gd name="connsiteY4" fmla="*/ 2208011 h 4591517"/>
              <a:gd name="connsiteX5" fmla="*/ 0 w 6587859"/>
              <a:gd name="connsiteY5" fmla="*/ 2174020 h 4591517"/>
              <a:gd name="connsiteX6" fmla="*/ 511599 w 6587859"/>
              <a:gd name="connsiteY6" fmla="*/ 1899990 h 4591517"/>
              <a:gd name="connsiteX7" fmla="*/ 6376997 w 6587859"/>
              <a:gd name="connsiteY7" fmla="*/ 9152 h 4591517"/>
              <a:gd name="connsiteX8" fmla="*/ 6587859 w 6587859"/>
              <a:gd name="connsiteY8" fmla="*/ 0 h 4591517"/>
              <a:gd name="connsiteX0" fmla="*/ 6587859 w 6587859"/>
              <a:gd name="connsiteY0" fmla="*/ 0 h 4591517"/>
              <a:gd name="connsiteX1" fmla="*/ 6587859 w 6587859"/>
              <a:gd name="connsiteY1" fmla="*/ 4591517 h 4591517"/>
              <a:gd name="connsiteX2" fmla="*/ 6341624 w 6587859"/>
              <a:gd name="connsiteY2" fmla="*/ 4415759 h 4591517"/>
              <a:gd name="connsiteX3" fmla="*/ 1087591 w 6587859"/>
              <a:gd name="connsiteY3" fmla="*/ 2349079 h 4591517"/>
              <a:gd name="connsiteX4" fmla="*/ 254977 w 6587859"/>
              <a:gd name="connsiteY4" fmla="*/ 2208011 h 4591517"/>
              <a:gd name="connsiteX5" fmla="*/ 0 w 6587859"/>
              <a:gd name="connsiteY5" fmla="*/ 2174020 h 4591517"/>
              <a:gd name="connsiteX6" fmla="*/ 511599 w 6587859"/>
              <a:gd name="connsiteY6" fmla="*/ 1899990 h 4591517"/>
              <a:gd name="connsiteX7" fmla="*/ 6376997 w 6587859"/>
              <a:gd name="connsiteY7" fmla="*/ 9152 h 4591517"/>
              <a:gd name="connsiteX8" fmla="*/ 6587859 w 6587859"/>
              <a:gd name="connsiteY8" fmla="*/ 0 h 4591517"/>
              <a:gd name="connsiteX0" fmla="*/ 6587859 w 6587859"/>
              <a:gd name="connsiteY0" fmla="*/ 0 h 4591517"/>
              <a:gd name="connsiteX1" fmla="*/ 6587859 w 6587859"/>
              <a:gd name="connsiteY1" fmla="*/ 4591517 h 4591517"/>
              <a:gd name="connsiteX2" fmla="*/ 6341624 w 6587859"/>
              <a:gd name="connsiteY2" fmla="*/ 4415759 h 4591517"/>
              <a:gd name="connsiteX3" fmla="*/ 1087591 w 6587859"/>
              <a:gd name="connsiteY3" fmla="*/ 2349079 h 4591517"/>
              <a:gd name="connsiteX4" fmla="*/ 254977 w 6587859"/>
              <a:gd name="connsiteY4" fmla="*/ 2208011 h 4591517"/>
              <a:gd name="connsiteX5" fmla="*/ 0 w 6587859"/>
              <a:gd name="connsiteY5" fmla="*/ 2174020 h 4591517"/>
              <a:gd name="connsiteX6" fmla="*/ 502362 w 6587859"/>
              <a:gd name="connsiteY6" fmla="*/ 1886135 h 4591517"/>
              <a:gd name="connsiteX7" fmla="*/ 6376997 w 6587859"/>
              <a:gd name="connsiteY7" fmla="*/ 9152 h 4591517"/>
              <a:gd name="connsiteX8" fmla="*/ 6587859 w 6587859"/>
              <a:gd name="connsiteY8" fmla="*/ 0 h 4591517"/>
              <a:gd name="connsiteX0" fmla="*/ 6581509 w 6581509"/>
              <a:gd name="connsiteY0" fmla="*/ 0 h 4591517"/>
              <a:gd name="connsiteX1" fmla="*/ 6581509 w 6581509"/>
              <a:gd name="connsiteY1" fmla="*/ 4591517 h 4591517"/>
              <a:gd name="connsiteX2" fmla="*/ 6335274 w 6581509"/>
              <a:gd name="connsiteY2" fmla="*/ 4415759 h 4591517"/>
              <a:gd name="connsiteX3" fmla="*/ 1081241 w 6581509"/>
              <a:gd name="connsiteY3" fmla="*/ 2349079 h 4591517"/>
              <a:gd name="connsiteX4" fmla="*/ 248627 w 6581509"/>
              <a:gd name="connsiteY4" fmla="*/ 2208011 h 4591517"/>
              <a:gd name="connsiteX5" fmla="*/ 0 w 6581509"/>
              <a:gd name="connsiteY5" fmla="*/ 2170845 h 4591517"/>
              <a:gd name="connsiteX6" fmla="*/ 496012 w 6581509"/>
              <a:gd name="connsiteY6" fmla="*/ 1886135 h 4591517"/>
              <a:gd name="connsiteX7" fmla="*/ 6370647 w 6581509"/>
              <a:gd name="connsiteY7" fmla="*/ 9152 h 4591517"/>
              <a:gd name="connsiteX8" fmla="*/ 6581509 w 6581509"/>
              <a:gd name="connsiteY8" fmla="*/ 0 h 4591517"/>
              <a:gd name="connsiteX0" fmla="*/ 6584684 w 6584684"/>
              <a:gd name="connsiteY0" fmla="*/ 0 h 4591517"/>
              <a:gd name="connsiteX1" fmla="*/ 6584684 w 6584684"/>
              <a:gd name="connsiteY1" fmla="*/ 4591517 h 4591517"/>
              <a:gd name="connsiteX2" fmla="*/ 6338449 w 6584684"/>
              <a:gd name="connsiteY2" fmla="*/ 4415759 h 4591517"/>
              <a:gd name="connsiteX3" fmla="*/ 1084416 w 6584684"/>
              <a:gd name="connsiteY3" fmla="*/ 2349079 h 4591517"/>
              <a:gd name="connsiteX4" fmla="*/ 251802 w 6584684"/>
              <a:gd name="connsiteY4" fmla="*/ 2208011 h 4591517"/>
              <a:gd name="connsiteX5" fmla="*/ 0 w 6584684"/>
              <a:gd name="connsiteY5" fmla="*/ 2167670 h 4591517"/>
              <a:gd name="connsiteX6" fmla="*/ 499187 w 6584684"/>
              <a:gd name="connsiteY6" fmla="*/ 1886135 h 4591517"/>
              <a:gd name="connsiteX7" fmla="*/ 6373822 w 6584684"/>
              <a:gd name="connsiteY7" fmla="*/ 9152 h 4591517"/>
              <a:gd name="connsiteX8" fmla="*/ 6584684 w 6584684"/>
              <a:gd name="connsiteY8" fmla="*/ 0 h 4591517"/>
              <a:gd name="connsiteX0" fmla="*/ 6584684 w 6584684"/>
              <a:gd name="connsiteY0" fmla="*/ 0 h 4591517"/>
              <a:gd name="connsiteX1" fmla="*/ 6584684 w 6584684"/>
              <a:gd name="connsiteY1" fmla="*/ 4591517 h 4591517"/>
              <a:gd name="connsiteX2" fmla="*/ 6338449 w 6584684"/>
              <a:gd name="connsiteY2" fmla="*/ 4415759 h 4591517"/>
              <a:gd name="connsiteX3" fmla="*/ 1084416 w 6584684"/>
              <a:gd name="connsiteY3" fmla="*/ 2349079 h 4591517"/>
              <a:gd name="connsiteX4" fmla="*/ 251802 w 6584684"/>
              <a:gd name="connsiteY4" fmla="*/ 2208011 h 4591517"/>
              <a:gd name="connsiteX5" fmla="*/ 0 w 6584684"/>
              <a:gd name="connsiteY5" fmla="*/ 2167670 h 4591517"/>
              <a:gd name="connsiteX6" fmla="*/ 499187 w 6584684"/>
              <a:gd name="connsiteY6" fmla="*/ 1886135 h 4591517"/>
              <a:gd name="connsiteX7" fmla="*/ 6373822 w 6584684"/>
              <a:gd name="connsiteY7" fmla="*/ 9152 h 4591517"/>
              <a:gd name="connsiteX8" fmla="*/ 6584684 w 6584684"/>
              <a:gd name="connsiteY8" fmla="*/ 0 h 4591517"/>
              <a:gd name="connsiteX0" fmla="*/ 6584684 w 6594209"/>
              <a:gd name="connsiteY0" fmla="*/ 0 h 4597867"/>
              <a:gd name="connsiteX1" fmla="*/ 6594209 w 6594209"/>
              <a:gd name="connsiteY1" fmla="*/ 4597867 h 4597867"/>
              <a:gd name="connsiteX2" fmla="*/ 6338449 w 6594209"/>
              <a:gd name="connsiteY2" fmla="*/ 4415759 h 4597867"/>
              <a:gd name="connsiteX3" fmla="*/ 1084416 w 6594209"/>
              <a:gd name="connsiteY3" fmla="*/ 2349079 h 4597867"/>
              <a:gd name="connsiteX4" fmla="*/ 251802 w 6594209"/>
              <a:gd name="connsiteY4" fmla="*/ 2208011 h 4597867"/>
              <a:gd name="connsiteX5" fmla="*/ 0 w 6594209"/>
              <a:gd name="connsiteY5" fmla="*/ 2167670 h 4597867"/>
              <a:gd name="connsiteX6" fmla="*/ 499187 w 6594209"/>
              <a:gd name="connsiteY6" fmla="*/ 1886135 h 4597867"/>
              <a:gd name="connsiteX7" fmla="*/ 6373822 w 6594209"/>
              <a:gd name="connsiteY7" fmla="*/ 9152 h 4597867"/>
              <a:gd name="connsiteX8" fmla="*/ 6584684 w 6594209"/>
              <a:gd name="connsiteY8" fmla="*/ 0 h 4597867"/>
              <a:gd name="connsiteX0" fmla="*/ 6584684 w 6594209"/>
              <a:gd name="connsiteY0" fmla="*/ 0 h 4597867"/>
              <a:gd name="connsiteX1" fmla="*/ 6594209 w 6594209"/>
              <a:gd name="connsiteY1" fmla="*/ 4597867 h 4597867"/>
              <a:gd name="connsiteX2" fmla="*/ 6338449 w 6594209"/>
              <a:gd name="connsiteY2" fmla="*/ 4415759 h 4597867"/>
              <a:gd name="connsiteX3" fmla="*/ 1084416 w 6594209"/>
              <a:gd name="connsiteY3" fmla="*/ 2349079 h 4597867"/>
              <a:gd name="connsiteX4" fmla="*/ 251802 w 6594209"/>
              <a:gd name="connsiteY4" fmla="*/ 2208011 h 4597867"/>
              <a:gd name="connsiteX5" fmla="*/ 0 w 6594209"/>
              <a:gd name="connsiteY5" fmla="*/ 2167670 h 4597867"/>
              <a:gd name="connsiteX6" fmla="*/ 499187 w 6594209"/>
              <a:gd name="connsiteY6" fmla="*/ 1886135 h 4597867"/>
              <a:gd name="connsiteX7" fmla="*/ 6373822 w 6594209"/>
              <a:gd name="connsiteY7" fmla="*/ 9152 h 4597867"/>
              <a:gd name="connsiteX8" fmla="*/ 6584684 w 6594209"/>
              <a:gd name="connsiteY8" fmla="*/ 0 h 4597867"/>
              <a:gd name="connsiteX0" fmla="*/ 6584684 w 6594209"/>
              <a:gd name="connsiteY0" fmla="*/ 0 h 4597867"/>
              <a:gd name="connsiteX1" fmla="*/ 6594209 w 6594209"/>
              <a:gd name="connsiteY1" fmla="*/ 4597867 h 4597867"/>
              <a:gd name="connsiteX2" fmla="*/ 6338449 w 6594209"/>
              <a:gd name="connsiteY2" fmla="*/ 4415759 h 4597867"/>
              <a:gd name="connsiteX3" fmla="*/ 1084416 w 6594209"/>
              <a:gd name="connsiteY3" fmla="*/ 2349079 h 4597867"/>
              <a:gd name="connsiteX4" fmla="*/ 251802 w 6594209"/>
              <a:gd name="connsiteY4" fmla="*/ 2208011 h 4597867"/>
              <a:gd name="connsiteX5" fmla="*/ 0 w 6594209"/>
              <a:gd name="connsiteY5" fmla="*/ 2167670 h 4597867"/>
              <a:gd name="connsiteX6" fmla="*/ 499187 w 6594209"/>
              <a:gd name="connsiteY6" fmla="*/ 1886135 h 4597867"/>
              <a:gd name="connsiteX7" fmla="*/ 6373822 w 6594209"/>
              <a:gd name="connsiteY7" fmla="*/ 9152 h 4597867"/>
              <a:gd name="connsiteX8" fmla="*/ 6584684 w 6594209"/>
              <a:gd name="connsiteY8" fmla="*/ 0 h 4597867"/>
              <a:gd name="connsiteX0" fmla="*/ 6584684 w 6594209"/>
              <a:gd name="connsiteY0" fmla="*/ 0 h 4597867"/>
              <a:gd name="connsiteX1" fmla="*/ 6594209 w 6594209"/>
              <a:gd name="connsiteY1" fmla="*/ 4597867 h 4597867"/>
              <a:gd name="connsiteX2" fmla="*/ 6338449 w 6594209"/>
              <a:gd name="connsiteY2" fmla="*/ 4415759 h 4597867"/>
              <a:gd name="connsiteX3" fmla="*/ 1084416 w 6594209"/>
              <a:gd name="connsiteY3" fmla="*/ 2349079 h 4597867"/>
              <a:gd name="connsiteX4" fmla="*/ 251802 w 6594209"/>
              <a:gd name="connsiteY4" fmla="*/ 2208011 h 4597867"/>
              <a:gd name="connsiteX5" fmla="*/ 0 w 6594209"/>
              <a:gd name="connsiteY5" fmla="*/ 2167670 h 4597867"/>
              <a:gd name="connsiteX6" fmla="*/ 499187 w 6594209"/>
              <a:gd name="connsiteY6" fmla="*/ 1886135 h 4597867"/>
              <a:gd name="connsiteX7" fmla="*/ 6373822 w 6594209"/>
              <a:gd name="connsiteY7" fmla="*/ 9152 h 4597867"/>
              <a:gd name="connsiteX8" fmla="*/ 6584684 w 6594209"/>
              <a:gd name="connsiteY8" fmla="*/ 0 h 4597867"/>
              <a:gd name="connsiteX0" fmla="*/ 6584684 w 6594209"/>
              <a:gd name="connsiteY0" fmla="*/ 0 h 4597867"/>
              <a:gd name="connsiteX1" fmla="*/ 6594209 w 6594209"/>
              <a:gd name="connsiteY1" fmla="*/ 4597867 h 4597867"/>
              <a:gd name="connsiteX2" fmla="*/ 6338449 w 6594209"/>
              <a:gd name="connsiteY2" fmla="*/ 4415759 h 4597867"/>
              <a:gd name="connsiteX3" fmla="*/ 1084416 w 6594209"/>
              <a:gd name="connsiteY3" fmla="*/ 2349079 h 4597867"/>
              <a:gd name="connsiteX4" fmla="*/ 251802 w 6594209"/>
              <a:gd name="connsiteY4" fmla="*/ 2208011 h 4597867"/>
              <a:gd name="connsiteX5" fmla="*/ 0 w 6594209"/>
              <a:gd name="connsiteY5" fmla="*/ 2167670 h 4597867"/>
              <a:gd name="connsiteX6" fmla="*/ 499187 w 6594209"/>
              <a:gd name="connsiteY6" fmla="*/ 1886135 h 4597867"/>
              <a:gd name="connsiteX7" fmla="*/ 6373822 w 6594209"/>
              <a:gd name="connsiteY7" fmla="*/ 9152 h 4597867"/>
              <a:gd name="connsiteX8" fmla="*/ 6584684 w 6594209"/>
              <a:gd name="connsiteY8" fmla="*/ 0 h 459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4209" h="4597867">
                <a:moveTo>
                  <a:pt x="6584684" y="0"/>
                </a:moveTo>
                <a:lnTo>
                  <a:pt x="6594209" y="4597867"/>
                </a:lnTo>
                <a:cubicBezTo>
                  <a:pt x="6508956" y="4537164"/>
                  <a:pt x="6512602" y="4536787"/>
                  <a:pt x="6338449" y="4415759"/>
                </a:cubicBezTo>
                <a:cubicBezTo>
                  <a:pt x="4853114" y="3468737"/>
                  <a:pt x="3167296" y="2789393"/>
                  <a:pt x="1084416" y="2349079"/>
                </a:cubicBezTo>
                <a:cubicBezTo>
                  <a:pt x="805564" y="2290131"/>
                  <a:pt x="526853" y="2247737"/>
                  <a:pt x="251802" y="2208011"/>
                </a:cubicBezTo>
                <a:lnTo>
                  <a:pt x="0" y="2167670"/>
                </a:lnTo>
                <a:lnTo>
                  <a:pt x="499187" y="1886135"/>
                </a:lnTo>
                <a:cubicBezTo>
                  <a:pt x="2562626" y="742353"/>
                  <a:pt x="4661033" y="117742"/>
                  <a:pt x="6373822" y="9152"/>
                </a:cubicBezTo>
                <a:lnTo>
                  <a:pt x="6584684" y="0"/>
                </a:lnTo>
                <a:close/>
              </a:path>
            </a:pathLst>
          </a:custGeom>
          <a:solidFill>
            <a:schemeClr val="bg1">
              <a:lumMod val="85000"/>
            </a:schemeClr>
          </a:solidFill>
        </p:spPr>
        <p:txBody>
          <a:bodyPr wrap="square" anchor="ctr">
            <a:noAutofit/>
          </a:bodyPr>
          <a:lstStyle>
            <a:lvl1pPr marL="0" indent="0" algn="r">
              <a:buFontTx/>
              <a:buNone/>
              <a:defRPr/>
            </a:lvl1pPr>
          </a:lstStyle>
          <a:p>
            <a:r>
              <a:rPr lang="en-US"/>
              <a:t>Click to insert photo</a:t>
            </a:r>
          </a:p>
        </p:txBody>
      </p:sp>
      <p:pic>
        <p:nvPicPr>
          <p:cNvPr id="24" name="Picture 23">
            <a:extLst>
              <a:ext uri="{FF2B5EF4-FFF2-40B4-BE49-F238E27FC236}">
                <a16:creationId xmlns:a16="http://schemas.microsoft.com/office/drawing/2014/main" id="{27EBD356-7165-4E4F-AE91-9C168D996A5F}"/>
              </a:ext>
            </a:extLst>
          </p:cNvPr>
          <p:cNvPicPr>
            <a:picLocks noChangeAspect="1"/>
          </p:cNvPicPr>
          <p:nvPr userDrawn="1"/>
        </p:nvPicPr>
        <p:blipFill>
          <a:blip r:embed="rId3"/>
          <a:srcRect/>
          <a:stretch/>
        </p:blipFill>
        <p:spPr>
          <a:xfrm>
            <a:off x="2027162" y="489231"/>
            <a:ext cx="2856590" cy="2311451"/>
          </a:xfrm>
          <a:prstGeom prst="rect">
            <a:avLst/>
          </a:prstGeom>
        </p:spPr>
      </p:pic>
      <p:sp>
        <p:nvSpPr>
          <p:cNvPr id="26" name="Text Placeholder 25">
            <a:extLst>
              <a:ext uri="{FF2B5EF4-FFF2-40B4-BE49-F238E27FC236}">
                <a16:creationId xmlns:a16="http://schemas.microsoft.com/office/drawing/2014/main" id="{5CB08D86-033D-6541-8284-ACC46BDEF19F}"/>
              </a:ext>
            </a:extLst>
          </p:cNvPr>
          <p:cNvSpPr>
            <a:spLocks noGrp="1"/>
          </p:cNvSpPr>
          <p:nvPr>
            <p:ph type="body" sz="quarter" idx="11" hasCustomPrompt="1"/>
          </p:nvPr>
        </p:nvSpPr>
        <p:spPr>
          <a:xfrm>
            <a:off x="1282868" y="4563376"/>
            <a:ext cx="6839143" cy="1733550"/>
          </a:xfrm>
        </p:spPr>
        <p:txBody>
          <a:bodyPr>
            <a:normAutofit/>
          </a:bodyPr>
          <a:lstStyle>
            <a:lvl1pPr marL="0" indent="0">
              <a:buFontTx/>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Document Title Here</a:t>
            </a:r>
          </a:p>
        </p:txBody>
      </p:sp>
    </p:spTree>
    <p:extLst>
      <p:ext uri="{BB962C8B-B14F-4D97-AF65-F5344CB8AC3E}">
        <p14:creationId xmlns:p14="http://schemas.microsoft.com/office/powerpoint/2010/main" val="10938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Minneapolis College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82924" y="122236"/>
            <a:ext cx="10518339" cy="1020764"/>
          </a:xfrm>
        </p:spPr>
        <p:txBody>
          <a:bodyPr anchor="b">
            <a:normAutofit/>
          </a:bodyPr>
          <a:lstStyle>
            <a:lvl1pPr algn="l">
              <a:defRPr sz="3600">
                <a:solidFill>
                  <a:srgbClr val="582C83"/>
                </a:solidFill>
              </a:defRPr>
            </a:lvl1pPr>
          </a:lstStyle>
          <a:p>
            <a:r>
              <a:rPr lang="en-US"/>
              <a:t>Heading Title</a:t>
            </a:r>
          </a:p>
        </p:txBody>
      </p:sp>
      <p:sp>
        <p:nvSpPr>
          <p:cNvPr id="7" name="Text Placeholder 2"/>
          <p:cNvSpPr>
            <a:spLocks noGrp="1"/>
          </p:cNvSpPr>
          <p:nvPr>
            <p:ph type="body" idx="1" hasCustomPrompt="1"/>
          </p:nvPr>
        </p:nvSpPr>
        <p:spPr>
          <a:xfrm>
            <a:off x="982924" y="1185863"/>
            <a:ext cx="5159131" cy="633396"/>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ALL CAPS SUBHEAD</a:t>
            </a:r>
          </a:p>
        </p:txBody>
      </p:sp>
      <p:sp>
        <p:nvSpPr>
          <p:cNvPr id="8" name="Content Placeholder 3"/>
          <p:cNvSpPr>
            <a:spLocks noGrp="1"/>
          </p:cNvSpPr>
          <p:nvPr>
            <p:ph sz="half" idx="2" hasCustomPrompt="1"/>
          </p:nvPr>
        </p:nvSpPr>
        <p:spPr>
          <a:xfrm>
            <a:off x="982924" y="1862123"/>
            <a:ext cx="5159131" cy="4324366"/>
          </a:xfrm>
        </p:spPr>
        <p:txBody>
          <a:bodyPr>
            <a:normAutofit/>
          </a:bodyPr>
          <a:lstStyle>
            <a:lvl1pPr marL="274320" indent="-274320">
              <a:spcBef>
                <a:spcPts val="600"/>
              </a:spcBef>
              <a:defRPr sz="2000"/>
            </a:lvl1pPr>
            <a:lvl2pPr marL="576072" indent="-274320">
              <a:defRPr sz="1600"/>
            </a:lvl2pPr>
            <a:lvl3pPr marL="850392" indent="-274320">
              <a:defRPr sz="1600"/>
            </a:lvl3pPr>
            <a:lvl4pPr marL="1143000" indent="-274320">
              <a:defRPr sz="16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p:cNvSpPr>
            <a:spLocks noGrp="1"/>
          </p:cNvSpPr>
          <p:nvPr>
            <p:ph type="body" sz="quarter" idx="3" hasCustomPrompt="1"/>
          </p:nvPr>
        </p:nvSpPr>
        <p:spPr>
          <a:xfrm>
            <a:off x="6445351" y="1185863"/>
            <a:ext cx="5184538" cy="633396"/>
          </a:xfrm>
        </p:spPr>
        <p:txBody>
          <a:bodyPr anchor="b">
            <a:normAutofit/>
          </a:bodyPr>
          <a:lstStyle>
            <a:lvl1pPr marL="0" indent="0">
              <a:buNone/>
              <a:defRPr sz="1800" b="1">
                <a:solidFill>
                  <a:srgbClr val="9332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ALL CAPS SUBHEAD</a:t>
            </a:r>
          </a:p>
        </p:txBody>
      </p:sp>
      <p:pic>
        <p:nvPicPr>
          <p:cNvPr id="12" name="Picture 11" descr="left edge.png" title="Color pattern decorative edge">
            <a:extLst>
              <a:ext uri="{FF2B5EF4-FFF2-40B4-BE49-F238E27FC236}">
                <a16:creationId xmlns:a16="http://schemas.microsoft.com/office/drawing/2014/main" id="{BF632D50-43F4-B24C-A519-652CE5B6D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52746" cy="6851904"/>
          </a:xfrm>
          <a:prstGeom prst="rect">
            <a:avLst/>
          </a:prstGeom>
        </p:spPr>
      </p:pic>
      <p:sp>
        <p:nvSpPr>
          <p:cNvPr id="19" name="Content Placeholder 3">
            <a:extLst>
              <a:ext uri="{FF2B5EF4-FFF2-40B4-BE49-F238E27FC236}">
                <a16:creationId xmlns:a16="http://schemas.microsoft.com/office/drawing/2014/main" id="{553B9196-FBD1-3E40-93B2-BD1F80CE8AC4}"/>
              </a:ext>
            </a:extLst>
          </p:cNvPr>
          <p:cNvSpPr>
            <a:spLocks noGrp="1"/>
          </p:cNvSpPr>
          <p:nvPr>
            <p:ph sz="half" idx="13" hasCustomPrompt="1"/>
          </p:nvPr>
        </p:nvSpPr>
        <p:spPr>
          <a:xfrm>
            <a:off x="6445351" y="1862123"/>
            <a:ext cx="5159131" cy="4324366"/>
          </a:xfrm>
        </p:spPr>
        <p:txBody>
          <a:bodyPr>
            <a:normAutofit/>
          </a:bodyPr>
          <a:lstStyle>
            <a:lvl1pPr marL="274320" indent="-274320">
              <a:spcBef>
                <a:spcPts val="600"/>
              </a:spcBef>
              <a:defRPr sz="2000"/>
            </a:lvl1pPr>
            <a:lvl2pPr marL="576072" indent="-274320">
              <a:defRPr sz="1600"/>
            </a:lvl2pPr>
            <a:lvl3pPr marL="850392" indent="-274320">
              <a:defRPr sz="1600"/>
            </a:lvl3pPr>
            <a:lvl4pPr marL="1143000" indent="-274320">
              <a:defRPr sz="16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Box 9">
            <a:extLst>
              <a:ext uri="{FF2B5EF4-FFF2-40B4-BE49-F238E27FC236}">
                <a16:creationId xmlns:a16="http://schemas.microsoft.com/office/drawing/2014/main" id="{4ED8AA76-1BE8-DD4B-A98A-C2187DF838E7}"/>
              </a:ext>
            </a:extLst>
          </p:cNvPr>
          <p:cNvSpPr txBox="1"/>
          <p:nvPr userDrawn="1"/>
        </p:nvSpPr>
        <p:spPr>
          <a:xfrm>
            <a:off x="973315" y="6350363"/>
            <a:ext cx="1637605" cy="292388"/>
          </a:xfrm>
          <a:prstGeom prst="rect">
            <a:avLst/>
          </a:prstGeom>
          <a:noFill/>
        </p:spPr>
        <p:txBody>
          <a:bodyPr wrap="none" rtlCol="0">
            <a:spAutoFit/>
          </a:bodyPr>
          <a:lstStyle/>
          <a:p>
            <a:r>
              <a:rPr lang="en-US" sz="1300">
                <a:solidFill>
                  <a:srgbClr val="A4A5A5"/>
                </a:solidFill>
              </a:rPr>
              <a:t> Minneapolis College </a:t>
            </a:r>
          </a:p>
        </p:txBody>
      </p:sp>
    </p:spTree>
    <p:extLst>
      <p:ext uri="{BB962C8B-B14F-4D97-AF65-F5344CB8AC3E}">
        <p14:creationId xmlns:p14="http://schemas.microsoft.com/office/powerpoint/2010/main" val="365422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9_Minneapolis College Layout">
    <p:spTree>
      <p:nvGrpSpPr>
        <p:cNvPr id="1" name=""/>
        <p:cNvGrpSpPr/>
        <p:nvPr/>
      </p:nvGrpSpPr>
      <p:grpSpPr>
        <a:xfrm>
          <a:off x="0" y="0"/>
          <a:ext cx="0" cy="0"/>
          <a:chOff x="0" y="0"/>
          <a:chExt cx="0" cy="0"/>
        </a:xfrm>
      </p:grpSpPr>
      <p:pic>
        <p:nvPicPr>
          <p:cNvPr id="3" name="Picture 2" descr="16-9.png" title="Colorful pattern backsplash image "/>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2"/>
            <a:ext cx="12192000" cy="6857929"/>
          </a:xfrm>
          <a:prstGeom prst="rect">
            <a:avLst/>
          </a:prstGeom>
        </p:spPr>
      </p:pic>
      <p:sp>
        <p:nvSpPr>
          <p:cNvPr id="2" name="Title 1"/>
          <p:cNvSpPr>
            <a:spLocks noGrp="1"/>
          </p:cNvSpPr>
          <p:nvPr>
            <p:ph type="title" hasCustomPrompt="1"/>
          </p:nvPr>
        </p:nvSpPr>
        <p:spPr>
          <a:xfrm>
            <a:off x="609600" y="3486467"/>
            <a:ext cx="10972801" cy="1143000"/>
          </a:xfrm>
        </p:spPr>
        <p:txBody>
          <a:bodyPr>
            <a:normAutofit/>
          </a:bodyPr>
          <a:lstStyle>
            <a:lvl1pPr algn="ctr">
              <a:defRPr sz="4800">
                <a:solidFill>
                  <a:schemeClr val="bg1"/>
                </a:solidFill>
              </a:defRPr>
            </a:lvl1pPr>
          </a:lstStyle>
          <a:p>
            <a:r>
              <a:rPr lang="en-US"/>
              <a:t>Title here</a:t>
            </a:r>
          </a:p>
        </p:txBody>
      </p:sp>
    </p:spTree>
    <p:extLst>
      <p:ext uri="{BB962C8B-B14F-4D97-AF65-F5344CB8AC3E}">
        <p14:creationId xmlns:p14="http://schemas.microsoft.com/office/powerpoint/2010/main" val="85471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372536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59784"/>
            <a:ext cx="12188825" cy="398215"/>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5"/>
            <a:ext cx="12188825" cy="125467"/>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04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4413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957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6757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074C53-13B3-7440-96F3-2AC9FEE54198}"/>
              </a:ext>
            </a:extLst>
          </p:cNvPr>
          <p:cNvSpPr/>
          <p:nvPr userDrawn="1"/>
        </p:nvSpPr>
        <p:spPr>
          <a:xfrm>
            <a:off x="1" y="6459784"/>
            <a:ext cx="12192000" cy="398215"/>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28C2D9E5-B63E-BAF8-D8B2-A40AF837E53A}"/>
              </a:ext>
            </a:extLst>
          </p:cNvPr>
          <p:cNvSpPr/>
          <p:nvPr userDrawn="1"/>
        </p:nvSpPr>
        <p:spPr>
          <a:xfrm>
            <a:off x="0" y="6334315"/>
            <a:ext cx="12192001" cy="125465"/>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7386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3855292" cy="6858000"/>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55309" y="0"/>
            <a:ext cx="248770" cy="6858000"/>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7958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074920"/>
            <a:ext cx="12188825" cy="1783080"/>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159844"/>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2169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59784"/>
            <a:ext cx="12192000" cy="398215"/>
          </a:xfrm>
          <a:prstGeom prst="rect">
            <a:avLst/>
          </a:prstGeom>
          <a:solidFill>
            <a:srgbClr val="A41E35"/>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12192001" cy="125465"/>
          </a:xfrm>
          <a:prstGeom prst="rect">
            <a:avLst/>
          </a:prstGeom>
          <a:solidFill>
            <a:srgbClr val="FC8E13"/>
          </a:solidFill>
          <a:ln w="25400">
            <a:solidFill>
              <a:srgbClr val="A578BA"/>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494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0" r:id="rId12"/>
    <p:sldLayoutId id="2147483671" r:id="rId13"/>
    <p:sldLayoutId id="2147483672"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hope.temple.edu/national-science-foundation-s-stem-hub-project"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124D-1DDB-C1E9-99F0-974786E9424F}"/>
              </a:ext>
            </a:extLst>
          </p:cNvPr>
          <p:cNvSpPr>
            <a:spLocks noGrp="1"/>
          </p:cNvSpPr>
          <p:nvPr>
            <p:ph type="ctrTitle"/>
          </p:nvPr>
        </p:nvSpPr>
        <p:spPr>
          <a:xfrm>
            <a:off x="5286999" y="384803"/>
            <a:ext cx="6253317" cy="3686015"/>
          </a:xfrm>
        </p:spPr>
        <p:txBody>
          <a:bodyPr>
            <a:normAutofit/>
          </a:bodyPr>
          <a:lstStyle/>
          <a:p>
            <a:r>
              <a:rPr lang="en-US" sz="5400"/>
              <a:t>“Being a College Student is a Delicate Balancing Act”</a:t>
            </a:r>
          </a:p>
        </p:txBody>
      </p:sp>
      <p:sp>
        <p:nvSpPr>
          <p:cNvPr id="3" name="Subtitle 2">
            <a:extLst>
              <a:ext uri="{FF2B5EF4-FFF2-40B4-BE49-F238E27FC236}">
                <a16:creationId xmlns:a16="http://schemas.microsoft.com/office/drawing/2014/main" id="{41CB52D6-A9A9-F7F8-DF90-1543C744C8C4}"/>
              </a:ext>
            </a:extLst>
          </p:cNvPr>
          <p:cNvSpPr>
            <a:spLocks noGrp="1"/>
          </p:cNvSpPr>
          <p:nvPr>
            <p:ph type="subTitle" idx="1"/>
          </p:nvPr>
        </p:nvSpPr>
        <p:spPr>
          <a:xfrm>
            <a:off x="5289753" y="4455621"/>
            <a:ext cx="6269347" cy="1238616"/>
          </a:xfrm>
        </p:spPr>
        <p:txBody>
          <a:bodyPr vert="horz" lIns="91440" tIns="45720" rIns="91440" bIns="45720" rtlCol="0" anchor="t">
            <a:normAutofit/>
          </a:bodyPr>
          <a:lstStyle/>
          <a:p>
            <a:r>
              <a:rPr lang="en-US" dirty="0">
                <a:solidFill>
                  <a:schemeClr val="tx1">
                    <a:lumMod val="85000"/>
                    <a:lumOff val="15000"/>
                  </a:schemeClr>
                </a:solidFill>
                <a:highlight>
                  <a:srgbClr val="FFFF00"/>
                </a:highlight>
              </a:rPr>
              <a:t>School/GROUP</a:t>
            </a:r>
          </a:p>
          <a:p>
            <a:r>
              <a:rPr lang="en-US" dirty="0">
                <a:solidFill>
                  <a:schemeClr val="tx1">
                    <a:lumMod val="85000"/>
                    <a:lumOff val="15000"/>
                  </a:schemeClr>
                </a:solidFill>
                <a:highlight>
                  <a:srgbClr val="FFFF00"/>
                </a:highlight>
              </a:rPr>
              <a:t>Date</a:t>
            </a:r>
            <a:endParaRPr lang="en-US" dirty="0">
              <a:solidFill>
                <a:schemeClr val="tx1">
                  <a:lumMod val="85000"/>
                  <a:lumOff val="15000"/>
                </a:schemeClr>
              </a:solidFill>
              <a:highlight>
                <a:srgbClr val="FFFF00"/>
              </a:highlight>
              <a:ea typeface="Calibri Light"/>
              <a:cs typeface="Calibri Light"/>
            </a:endParaRPr>
          </a:p>
        </p:txBody>
      </p:sp>
      <p:pic>
        <p:nvPicPr>
          <p:cNvPr id="4" name="Picture 3" descr="Intuition STEM Logo">
            <a:extLst>
              <a:ext uri="{FF2B5EF4-FFF2-40B4-BE49-F238E27FC236}">
                <a16:creationId xmlns:a16="http://schemas.microsoft.com/office/drawing/2014/main" id="{C29C77F5-2F4D-E51A-91EB-50D36A305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168531"/>
            <a:ext cx="4001315" cy="3991311"/>
          </a:xfrm>
          <a:prstGeom prst="rect">
            <a:avLst/>
          </a:prstGeom>
        </p:spPr>
      </p:pic>
    </p:spTree>
    <p:extLst>
      <p:ext uri="{BB962C8B-B14F-4D97-AF65-F5344CB8AC3E}">
        <p14:creationId xmlns:p14="http://schemas.microsoft.com/office/powerpoint/2010/main" val="296422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48BC-8708-1B0D-0D1B-3673A6F161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9BECC6-E57E-CE01-A220-2172B3329F16}"/>
              </a:ext>
            </a:extLst>
          </p:cNvPr>
          <p:cNvSpPr>
            <a:spLocks noGrp="1" noRot="1" noMove="1" noResize="1" noEditPoints="1" noAdjustHandles="1" noChangeArrowheads="1" noChangeShapeType="1"/>
          </p:cNvSpPr>
          <p:nvPr>
            <p:ph type="title"/>
          </p:nvPr>
        </p:nvSpPr>
        <p:spPr/>
        <p:txBody>
          <a:bodyPr>
            <a:normAutofit fontScale="90000"/>
          </a:bodyPr>
          <a:lstStyle/>
          <a:p>
            <a:r>
              <a:rPr lang="en-US" sz="4800" b="1" dirty="0">
                <a:latin typeface="+mj-lt"/>
                <a:cs typeface="Calibri Light" panose="020F0302020204030204" pitchFamily="34" charset="0"/>
              </a:rPr>
              <a:t>Today’s community college STEM students:</a:t>
            </a:r>
            <a:br>
              <a:rPr lang="en-US" sz="4800" b="1" dirty="0">
                <a:latin typeface="+mj-lt"/>
                <a:cs typeface="Calibri Light" panose="020F0302020204030204" pitchFamily="34" charset="0"/>
              </a:rPr>
            </a:br>
            <a:endParaRPr lang="en-US" dirty="0"/>
          </a:p>
        </p:txBody>
      </p:sp>
      <p:sp>
        <p:nvSpPr>
          <p:cNvPr id="15" name="Freeform 14">
            <a:extLst>
              <a:ext uri="{FF2B5EF4-FFF2-40B4-BE49-F238E27FC236}">
                <a16:creationId xmlns:a16="http://schemas.microsoft.com/office/drawing/2014/main" id="{B865764A-EC4F-0B2B-DF3C-48555FE125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8266" y="1437869"/>
            <a:ext cx="11014388" cy="4546600"/>
          </a:xfrm>
          <a:custGeom>
            <a:avLst/>
            <a:gdLst/>
            <a:ahLst/>
            <a:cxnLst/>
            <a:rect l="l" t="t" r="r" b="b"/>
            <a:pathLst>
              <a:path w="6493324" h="2915014">
                <a:moveTo>
                  <a:pt x="22855" y="0"/>
                </a:moveTo>
                <a:lnTo>
                  <a:pt x="6470469" y="0"/>
                </a:lnTo>
                <a:cubicBezTo>
                  <a:pt x="6483092" y="0"/>
                  <a:pt x="6493324" y="10232"/>
                  <a:pt x="6493324" y="22855"/>
                </a:cubicBezTo>
                <a:lnTo>
                  <a:pt x="6493324" y="2892159"/>
                </a:lnTo>
                <a:cubicBezTo>
                  <a:pt x="6493324" y="2904782"/>
                  <a:pt x="6483092" y="2915014"/>
                  <a:pt x="6470469" y="2915014"/>
                </a:cubicBezTo>
                <a:lnTo>
                  <a:pt x="22855" y="2915014"/>
                </a:lnTo>
                <a:cubicBezTo>
                  <a:pt x="16793" y="2915014"/>
                  <a:pt x="10980" y="2912606"/>
                  <a:pt x="6694" y="2908320"/>
                </a:cubicBezTo>
                <a:cubicBezTo>
                  <a:pt x="2408" y="2904034"/>
                  <a:pt x="0" y="2898221"/>
                  <a:pt x="0" y="2892159"/>
                </a:cubicBezTo>
                <a:lnTo>
                  <a:pt x="0" y="22855"/>
                </a:lnTo>
                <a:cubicBezTo>
                  <a:pt x="0" y="10232"/>
                  <a:pt x="10232" y="0"/>
                  <a:pt x="22855" y="0"/>
                </a:cubicBezTo>
                <a:close/>
              </a:path>
            </a:pathLst>
          </a:custGeom>
          <a:solidFill>
            <a:schemeClr val="accent5">
              <a:lumMod val="20000"/>
              <a:lumOff val="80000"/>
            </a:schemeClr>
          </a:solidFill>
        </p:spPr>
        <p:txBody>
          <a:bodyPr/>
          <a:lstStyle/>
          <a:p>
            <a:endParaRPr lang="en-US" sz="1200"/>
          </a:p>
        </p:txBody>
      </p:sp>
      <p:grpSp>
        <p:nvGrpSpPr>
          <p:cNvPr id="51" name="Group 50">
            <a:extLst>
              <a:ext uri="{FF2B5EF4-FFF2-40B4-BE49-F238E27FC236}">
                <a16:creationId xmlns:a16="http://schemas.microsoft.com/office/drawing/2014/main" id="{0563E6B4-778E-F793-C936-3F638DA46E00}"/>
              </a:ext>
              <a:ext uri="{C183D7F6-B498-43B3-948B-1728B52AA6E4}">
                <adec:decorative xmlns:adec="http://schemas.microsoft.com/office/drawing/2017/decorative" val="1"/>
              </a:ext>
            </a:extLst>
          </p:cNvPr>
          <p:cNvGrpSpPr>
            <a:grpSpLocks noGrp="1" noUngrp="1" noRot="1" noMove="1" noResize="1"/>
          </p:cNvGrpSpPr>
          <p:nvPr/>
        </p:nvGrpSpPr>
        <p:grpSpPr>
          <a:xfrm>
            <a:off x="853124" y="1631658"/>
            <a:ext cx="1940481" cy="4014296"/>
            <a:chOff x="853124" y="1631658"/>
            <a:chExt cx="1940481" cy="4014296"/>
          </a:xfrm>
        </p:grpSpPr>
        <p:sp>
          <p:nvSpPr>
            <p:cNvPr id="18" name="Freeform 17">
              <a:extLst>
                <a:ext uri="{FF2B5EF4-FFF2-40B4-BE49-F238E27FC236}">
                  <a16:creationId xmlns:a16="http://schemas.microsoft.com/office/drawing/2014/main" id="{91CE79FD-0095-5B07-F6AD-FB808ED66FC8}"/>
                </a:ext>
              </a:extLst>
            </p:cNvPr>
            <p:cNvSpPr>
              <a:spLocks noGrp="1" noRot="1" noMove="1" noResize="1" noEditPoints="1" noAdjustHandles="1" noChangeArrowheads="1" noChangeShapeType="1"/>
            </p:cNvSpPr>
            <p:nvPr/>
          </p:nvSpPr>
          <p:spPr>
            <a:xfrm>
              <a:off x="853124" y="1631658"/>
              <a:ext cx="1940481" cy="4014296"/>
            </a:xfrm>
            <a:custGeom>
              <a:avLst/>
              <a:gdLst/>
              <a:ahLst/>
              <a:cxnLst/>
              <a:rect l="l" t="t" r="r" b="b"/>
              <a:pathLst>
                <a:path w="1913890" h="2401795">
                  <a:moveTo>
                    <a:pt x="1789430" y="2401794"/>
                  </a:moveTo>
                  <a:lnTo>
                    <a:pt x="124460" y="2401794"/>
                  </a:lnTo>
                  <a:cubicBezTo>
                    <a:pt x="55880" y="2401794"/>
                    <a:pt x="0" y="2345915"/>
                    <a:pt x="0" y="2277334"/>
                  </a:cubicBezTo>
                  <a:lnTo>
                    <a:pt x="0" y="124460"/>
                  </a:lnTo>
                  <a:cubicBezTo>
                    <a:pt x="0" y="55880"/>
                    <a:pt x="55880" y="0"/>
                    <a:pt x="124460" y="0"/>
                  </a:cubicBezTo>
                  <a:lnTo>
                    <a:pt x="1789430" y="0"/>
                  </a:lnTo>
                  <a:cubicBezTo>
                    <a:pt x="1858010" y="0"/>
                    <a:pt x="1913890" y="55880"/>
                    <a:pt x="1913890" y="124460"/>
                  </a:cubicBezTo>
                  <a:lnTo>
                    <a:pt x="1913890" y="2277335"/>
                  </a:lnTo>
                  <a:cubicBezTo>
                    <a:pt x="1913890" y="2345915"/>
                    <a:pt x="1858010" y="2401795"/>
                    <a:pt x="1789430" y="2401795"/>
                  </a:cubicBezTo>
                  <a:close/>
                </a:path>
              </a:pathLst>
            </a:custGeom>
            <a:solidFill>
              <a:srgbClr val="70448C"/>
            </a:solidFill>
          </p:spPr>
          <p:txBody>
            <a:bodyPr/>
            <a:lstStyle/>
            <a:p>
              <a:endParaRPr lang="en-US" sz="1200"/>
            </a:p>
          </p:txBody>
        </p:sp>
        <p:pic>
          <p:nvPicPr>
            <p:cNvPr id="44" name="Graphic 43" descr="Man with baby with solid fill">
              <a:extLst>
                <a:ext uri="{FF2B5EF4-FFF2-40B4-BE49-F238E27FC236}">
                  <a16:creationId xmlns:a16="http://schemas.microsoft.com/office/drawing/2014/main" id="{03601835-4186-609D-1D12-653F2629EA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124" y="1952160"/>
              <a:ext cx="1891829" cy="1606438"/>
            </a:xfrm>
            <a:prstGeom prst="rect">
              <a:avLst/>
            </a:prstGeom>
          </p:spPr>
        </p:pic>
      </p:grpSp>
      <p:sp>
        <p:nvSpPr>
          <p:cNvPr id="28" name="TextBox 28">
            <a:extLst>
              <a:ext uri="{FF2B5EF4-FFF2-40B4-BE49-F238E27FC236}">
                <a16:creationId xmlns:a16="http://schemas.microsoft.com/office/drawing/2014/main" id="{9017E276-CF6A-F4C3-8DF0-65C36B96DE1B}"/>
              </a:ext>
            </a:extLst>
          </p:cNvPr>
          <p:cNvSpPr txBox="1">
            <a:spLocks noGrp="1" noRot="1" noMove="1" noResize="1" noEditPoints="1" noAdjustHandles="1" noChangeArrowheads="1" noChangeShapeType="1"/>
          </p:cNvSpPr>
          <p:nvPr/>
        </p:nvSpPr>
        <p:spPr>
          <a:xfrm>
            <a:off x="853124" y="4041063"/>
            <a:ext cx="1940481" cy="1231299"/>
          </a:xfrm>
          <a:prstGeom prst="rect">
            <a:avLst/>
          </a:prstGeom>
        </p:spPr>
        <p:txBody>
          <a:bodyPr wrap="square" lIns="0" tIns="0" rIns="0" bIns="0" rtlCol="0" anchor="t">
            <a:spAutoFit/>
          </a:bodyPr>
          <a:lstStyle/>
          <a:p>
            <a:pPr algn="ctr"/>
            <a:r>
              <a:rPr lang="en-US" sz="2667" b="1">
                <a:solidFill>
                  <a:srgbClr val="F16724"/>
                </a:solidFill>
                <a:latin typeface="Franklin Gothic Medium" panose="020B0603020102020204" pitchFamily="34" charset="0"/>
              </a:rPr>
              <a:t>22% </a:t>
            </a:r>
            <a:r>
              <a:rPr lang="en-US" sz="2667" b="1">
                <a:solidFill>
                  <a:srgbClr val="FFFFFF"/>
                </a:solidFill>
                <a:latin typeface="Franklin Gothic Medium" panose="020B0603020102020204" pitchFamily="34" charset="0"/>
              </a:rPr>
              <a:t>parent while in college.</a:t>
            </a:r>
          </a:p>
        </p:txBody>
      </p:sp>
      <p:grpSp>
        <p:nvGrpSpPr>
          <p:cNvPr id="48" name="Group 47">
            <a:extLst>
              <a:ext uri="{FF2B5EF4-FFF2-40B4-BE49-F238E27FC236}">
                <a16:creationId xmlns:a16="http://schemas.microsoft.com/office/drawing/2014/main" id="{BA3E4704-E0B3-E681-BD4D-1F4D4FF06BFD}"/>
              </a:ext>
              <a:ext uri="{C183D7F6-B498-43B3-948B-1728B52AA6E4}">
                <adec:decorative xmlns:adec="http://schemas.microsoft.com/office/drawing/2017/decorative" val="1"/>
              </a:ext>
            </a:extLst>
          </p:cNvPr>
          <p:cNvGrpSpPr>
            <a:grpSpLocks noGrp="1" noUngrp="1" noRot="1" noMove="1" noResize="1"/>
          </p:cNvGrpSpPr>
          <p:nvPr/>
        </p:nvGrpSpPr>
        <p:grpSpPr>
          <a:xfrm>
            <a:off x="2968588" y="1636444"/>
            <a:ext cx="1940481" cy="4014296"/>
            <a:chOff x="2968588" y="1636444"/>
            <a:chExt cx="1940481" cy="4014296"/>
          </a:xfrm>
        </p:grpSpPr>
        <p:sp>
          <p:nvSpPr>
            <p:cNvPr id="21" name="Freeform 19">
              <a:extLst>
                <a:ext uri="{FF2B5EF4-FFF2-40B4-BE49-F238E27FC236}">
                  <a16:creationId xmlns:a16="http://schemas.microsoft.com/office/drawing/2014/main" id="{792FB30E-50A2-A37A-DA0C-BA5AAC39B271}"/>
                </a:ext>
              </a:extLst>
            </p:cNvPr>
            <p:cNvSpPr>
              <a:spLocks noGrp="1" noRot="1" noMove="1" noResize="1" noEditPoints="1" noAdjustHandles="1" noChangeArrowheads="1" noChangeShapeType="1"/>
            </p:cNvSpPr>
            <p:nvPr/>
          </p:nvSpPr>
          <p:spPr>
            <a:xfrm>
              <a:off x="2968588" y="1636444"/>
              <a:ext cx="1940481" cy="4014296"/>
            </a:xfrm>
            <a:custGeom>
              <a:avLst/>
              <a:gdLst/>
              <a:ahLst/>
              <a:cxnLst/>
              <a:rect l="l" t="t" r="r" b="b"/>
              <a:pathLst>
                <a:path w="1913890" h="2401795">
                  <a:moveTo>
                    <a:pt x="1789430" y="2401794"/>
                  </a:moveTo>
                  <a:lnTo>
                    <a:pt x="124460" y="2401794"/>
                  </a:lnTo>
                  <a:cubicBezTo>
                    <a:pt x="55880" y="2401794"/>
                    <a:pt x="0" y="2345915"/>
                    <a:pt x="0" y="2277334"/>
                  </a:cubicBezTo>
                  <a:lnTo>
                    <a:pt x="0" y="124460"/>
                  </a:lnTo>
                  <a:cubicBezTo>
                    <a:pt x="0" y="55880"/>
                    <a:pt x="55880" y="0"/>
                    <a:pt x="124460" y="0"/>
                  </a:cubicBezTo>
                  <a:lnTo>
                    <a:pt x="1789430" y="0"/>
                  </a:lnTo>
                  <a:cubicBezTo>
                    <a:pt x="1858010" y="0"/>
                    <a:pt x="1913890" y="55880"/>
                    <a:pt x="1913890" y="124460"/>
                  </a:cubicBezTo>
                  <a:lnTo>
                    <a:pt x="1913890" y="2277335"/>
                  </a:lnTo>
                  <a:cubicBezTo>
                    <a:pt x="1913890" y="2345915"/>
                    <a:pt x="1858010" y="2401795"/>
                    <a:pt x="1789430" y="2401795"/>
                  </a:cubicBezTo>
                  <a:close/>
                </a:path>
              </a:pathLst>
            </a:custGeom>
            <a:solidFill>
              <a:srgbClr val="FFFFFF"/>
            </a:solidFill>
          </p:spPr>
          <p:txBody>
            <a:bodyPr/>
            <a:lstStyle/>
            <a:p>
              <a:endParaRPr lang="en-US" sz="1200"/>
            </a:p>
          </p:txBody>
        </p:sp>
        <p:pic>
          <p:nvPicPr>
            <p:cNvPr id="32" name="Graphic 31" descr="Route (Two Pins With A Path) with solid fill">
              <a:extLst>
                <a:ext uri="{FF2B5EF4-FFF2-40B4-BE49-F238E27FC236}">
                  <a16:creationId xmlns:a16="http://schemas.microsoft.com/office/drawing/2014/main" id="{AFC1AE1A-0E7F-5A03-E4DA-FC657B246CA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5595" y="1851075"/>
              <a:ext cx="1712343" cy="1712343"/>
            </a:xfrm>
            <a:prstGeom prst="rect">
              <a:avLst/>
            </a:prstGeom>
          </p:spPr>
        </p:pic>
      </p:grpSp>
      <p:sp>
        <p:nvSpPr>
          <p:cNvPr id="29" name="TextBox 30">
            <a:extLst>
              <a:ext uri="{FF2B5EF4-FFF2-40B4-BE49-F238E27FC236}">
                <a16:creationId xmlns:a16="http://schemas.microsoft.com/office/drawing/2014/main" id="{EBD5B9D4-36CC-CC90-2EAE-2CBF39FC7420}"/>
              </a:ext>
            </a:extLst>
          </p:cNvPr>
          <p:cNvSpPr txBox="1">
            <a:spLocks noGrp="1" noRot="1" noMove="1" noResize="1" noEditPoints="1" noAdjustHandles="1" noChangeArrowheads="1" noChangeShapeType="1"/>
          </p:cNvSpPr>
          <p:nvPr/>
        </p:nvSpPr>
        <p:spPr>
          <a:xfrm>
            <a:off x="2953981" y="4042319"/>
            <a:ext cx="1940481" cy="1231299"/>
          </a:xfrm>
          <a:prstGeom prst="rect">
            <a:avLst/>
          </a:prstGeom>
        </p:spPr>
        <p:txBody>
          <a:bodyPr wrap="square" lIns="0" tIns="0" rIns="0" bIns="0" rtlCol="0" anchor="t">
            <a:spAutoFit/>
          </a:bodyPr>
          <a:lstStyle/>
          <a:p>
            <a:pPr algn="ctr"/>
            <a:r>
              <a:rPr lang="en-US" sz="2667" b="1" dirty="0">
                <a:solidFill>
                  <a:srgbClr val="F16724"/>
                </a:solidFill>
                <a:latin typeface="Franklin Gothic Medium" panose="020B0603020102020204" pitchFamily="34" charset="0"/>
              </a:rPr>
              <a:t>28% </a:t>
            </a:r>
            <a:r>
              <a:rPr lang="en-US" sz="2667" b="1" dirty="0">
                <a:solidFill>
                  <a:srgbClr val="70448C"/>
                </a:solidFill>
                <a:latin typeface="Franklin Gothic Medium" panose="020B0603020102020204" pitchFamily="34" charset="0"/>
              </a:rPr>
              <a:t>weren’t continuously enrolled.</a:t>
            </a:r>
          </a:p>
        </p:txBody>
      </p:sp>
      <p:grpSp>
        <p:nvGrpSpPr>
          <p:cNvPr id="46" name="Group 45">
            <a:extLst>
              <a:ext uri="{FF2B5EF4-FFF2-40B4-BE49-F238E27FC236}">
                <a16:creationId xmlns:a16="http://schemas.microsoft.com/office/drawing/2014/main" id="{FD2C95E6-57A8-31E7-75E5-EC421CD8F0C2}"/>
              </a:ext>
              <a:ext uri="{C183D7F6-B498-43B3-948B-1728B52AA6E4}">
                <adec:decorative xmlns:adec="http://schemas.microsoft.com/office/drawing/2017/decorative" val="1"/>
              </a:ext>
            </a:extLst>
          </p:cNvPr>
          <p:cNvGrpSpPr>
            <a:grpSpLocks noGrp="1" noUngrp="1" noRot="1" noMove="1" noResize="1"/>
          </p:cNvGrpSpPr>
          <p:nvPr/>
        </p:nvGrpSpPr>
        <p:grpSpPr>
          <a:xfrm>
            <a:off x="5109929" y="1682426"/>
            <a:ext cx="1940481" cy="4014296"/>
            <a:chOff x="5109929" y="1682426"/>
            <a:chExt cx="1940481" cy="4014296"/>
          </a:xfrm>
        </p:grpSpPr>
        <p:sp>
          <p:nvSpPr>
            <p:cNvPr id="24" name="Freeform 21">
              <a:extLst>
                <a:ext uri="{FF2B5EF4-FFF2-40B4-BE49-F238E27FC236}">
                  <a16:creationId xmlns:a16="http://schemas.microsoft.com/office/drawing/2014/main" id="{23C0C62A-2CB5-C4E0-03AD-08E3D062C2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109929" y="1682426"/>
              <a:ext cx="1940481" cy="4014296"/>
            </a:xfrm>
            <a:custGeom>
              <a:avLst/>
              <a:gdLst/>
              <a:ahLst/>
              <a:cxnLst/>
              <a:rect l="l" t="t" r="r" b="b"/>
              <a:pathLst>
                <a:path w="1913890" h="2401795">
                  <a:moveTo>
                    <a:pt x="1789430" y="2401794"/>
                  </a:moveTo>
                  <a:lnTo>
                    <a:pt x="124460" y="2401794"/>
                  </a:lnTo>
                  <a:cubicBezTo>
                    <a:pt x="55880" y="2401794"/>
                    <a:pt x="0" y="2345915"/>
                    <a:pt x="0" y="2277334"/>
                  </a:cubicBezTo>
                  <a:lnTo>
                    <a:pt x="0" y="124460"/>
                  </a:lnTo>
                  <a:cubicBezTo>
                    <a:pt x="0" y="55880"/>
                    <a:pt x="55880" y="0"/>
                    <a:pt x="124460" y="0"/>
                  </a:cubicBezTo>
                  <a:lnTo>
                    <a:pt x="1789430" y="0"/>
                  </a:lnTo>
                  <a:cubicBezTo>
                    <a:pt x="1858010" y="0"/>
                    <a:pt x="1913890" y="55880"/>
                    <a:pt x="1913890" y="124460"/>
                  </a:cubicBezTo>
                  <a:lnTo>
                    <a:pt x="1913890" y="2277335"/>
                  </a:lnTo>
                  <a:cubicBezTo>
                    <a:pt x="1913890" y="2345915"/>
                    <a:pt x="1858010" y="2401795"/>
                    <a:pt x="1789430" y="2401795"/>
                  </a:cubicBezTo>
                  <a:close/>
                </a:path>
              </a:pathLst>
            </a:custGeom>
            <a:solidFill>
              <a:srgbClr val="70448C"/>
            </a:solidFill>
          </p:spPr>
          <p:txBody>
            <a:bodyPr/>
            <a:lstStyle/>
            <a:p>
              <a:endParaRPr lang="en-US" sz="1200"/>
            </a:p>
          </p:txBody>
        </p:sp>
        <p:pic>
          <p:nvPicPr>
            <p:cNvPr id="25" name="Picture 26">
              <a:extLst>
                <a:ext uri="{FF2B5EF4-FFF2-40B4-BE49-F238E27FC236}">
                  <a16:creationId xmlns:a16="http://schemas.microsoft.com/office/drawing/2014/main" id="{688738D6-9F23-FF64-2065-F18EC86926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35760" y="1862906"/>
              <a:ext cx="1688819" cy="1688819"/>
            </a:xfrm>
            <a:prstGeom prst="rect">
              <a:avLst/>
            </a:prstGeom>
          </p:spPr>
        </p:pic>
      </p:grpSp>
      <p:sp>
        <p:nvSpPr>
          <p:cNvPr id="30" name="TextBox 31">
            <a:extLst>
              <a:ext uri="{FF2B5EF4-FFF2-40B4-BE49-F238E27FC236}">
                <a16:creationId xmlns:a16="http://schemas.microsoft.com/office/drawing/2014/main" id="{E82406F3-0ED0-F8C6-FF01-B2C70D0A30B5}"/>
              </a:ext>
            </a:extLst>
          </p:cNvPr>
          <p:cNvSpPr txBox="1">
            <a:spLocks noGrp="1" noRot="1" noMove="1" noResize="1" noEditPoints="1" noAdjustHandles="1" noChangeArrowheads="1" noChangeShapeType="1"/>
          </p:cNvSpPr>
          <p:nvPr/>
        </p:nvSpPr>
        <p:spPr>
          <a:xfrm>
            <a:off x="5109927" y="4059747"/>
            <a:ext cx="1940482" cy="820866"/>
          </a:xfrm>
          <a:prstGeom prst="rect">
            <a:avLst/>
          </a:prstGeom>
        </p:spPr>
        <p:txBody>
          <a:bodyPr wrap="square" lIns="0" tIns="0" rIns="0" bIns="0" rtlCol="0" anchor="t">
            <a:spAutoFit/>
          </a:bodyPr>
          <a:lstStyle/>
          <a:p>
            <a:pPr algn="ctr"/>
            <a:r>
              <a:rPr lang="en-US" sz="2667" b="1" dirty="0">
                <a:solidFill>
                  <a:srgbClr val="F16724"/>
                </a:solidFill>
                <a:latin typeface="Franklin Gothic Medium" panose="020B0603020102020204" pitchFamily="34" charset="0"/>
              </a:rPr>
              <a:t>42% </a:t>
            </a:r>
            <a:r>
              <a:rPr lang="en-US" sz="2667" b="1" dirty="0">
                <a:solidFill>
                  <a:srgbClr val="FFFFFF"/>
                </a:solidFill>
                <a:latin typeface="Franklin Gothic Medium" panose="020B0603020102020204" pitchFamily="34" charset="0"/>
              </a:rPr>
              <a:t>were over age 25.</a:t>
            </a:r>
          </a:p>
        </p:txBody>
      </p:sp>
      <p:grpSp>
        <p:nvGrpSpPr>
          <p:cNvPr id="49" name="Group 48">
            <a:extLst>
              <a:ext uri="{FF2B5EF4-FFF2-40B4-BE49-F238E27FC236}">
                <a16:creationId xmlns:a16="http://schemas.microsoft.com/office/drawing/2014/main" id="{E49629EB-C3D4-6A8B-599D-C508A6C1967F}"/>
              </a:ext>
              <a:ext uri="{C183D7F6-B498-43B3-948B-1728B52AA6E4}">
                <adec:decorative xmlns:adec="http://schemas.microsoft.com/office/drawing/2017/decorative" val="1"/>
              </a:ext>
            </a:extLst>
          </p:cNvPr>
          <p:cNvGrpSpPr>
            <a:grpSpLocks noGrp="1" noUngrp="1" noRot="1" noMove="1" noResize="1"/>
          </p:cNvGrpSpPr>
          <p:nvPr/>
        </p:nvGrpSpPr>
        <p:grpSpPr>
          <a:xfrm>
            <a:off x="7239593" y="1682426"/>
            <a:ext cx="1940481" cy="4014296"/>
            <a:chOff x="7239593" y="1682426"/>
            <a:chExt cx="1940481" cy="4014296"/>
          </a:xfrm>
        </p:grpSpPr>
        <p:sp>
          <p:nvSpPr>
            <p:cNvPr id="37" name="Freeform 19">
              <a:extLst>
                <a:ext uri="{FF2B5EF4-FFF2-40B4-BE49-F238E27FC236}">
                  <a16:creationId xmlns:a16="http://schemas.microsoft.com/office/drawing/2014/main" id="{9A6C89B8-1F28-5696-976E-4E5A4B4403F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39593" y="1682426"/>
              <a:ext cx="1940481" cy="4014296"/>
            </a:xfrm>
            <a:custGeom>
              <a:avLst/>
              <a:gdLst/>
              <a:ahLst/>
              <a:cxnLst/>
              <a:rect l="l" t="t" r="r" b="b"/>
              <a:pathLst>
                <a:path w="1913890" h="2401795">
                  <a:moveTo>
                    <a:pt x="1789430" y="2401794"/>
                  </a:moveTo>
                  <a:lnTo>
                    <a:pt x="124460" y="2401794"/>
                  </a:lnTo>
                  <a:cubicBezTo>
                    <a:pt x="55880" y="2401794"/>
                    <a:pt x="0" y="2345915"/>
                    <a:pt x="0" y="2277334"/>
                  </a:cubicBezTo>
                  <a:lnTo>
                    <a:pt x="0" y="124460"/>
                  </a:lnTo>
                  <a:cubicBezTo>
                    <a:pt x="0" y="55880"/>
                    <a:pt x="55880" y="0"/>
                    <a:pt x="124460" y="0"/>
                  </a:cubicBezTo>
                  <a:lnTo>
                    <a:pt x="1789430" y="0"/>
                  </a:lnTo>
                  <a:cubicBezTo>
                    <a:pt x="1858010" y="0"/>
                    <a:pt x="1913890" y="55880"/>
                    <a:pt x="1913890" y="124460"/>
                  </a:cubicBezTo>
                  <a:lnTo>
                    <a:pt x="1913890" y="2277335"/>
                  </a:lnTo>
                  <a:cubicBezTo>
                    <a:pt x="1913890" y="2345915"/>
                    <a:pt x="1858010" y="2401795"/>
                    <a:pt x="1789430" y="2401795"/>
                  </a:cubicBezTo>
                  <a:close/>
                </a:path>
              </a:pathLst>
            </a:custGeom>
            <a:solidFill>
              <a:srgbClr val="FFFFFF"/>
            </a:solidFill>
          </p:spPr>
          <p:txBody>
            <a:bodyPr/>
            <a:lstStyle/>
            <a:p>
              <a:endParaRPr lang="en-US" sz="1200"/>
            </a:p>
          </p:txBody>
        </p:sp>
        <p:pic>
          <p:nvPicPr>
            <p:cNvPr id="39" name="Graphic 38" descr="Stopwatch with solid fill">
              <a:extLst>
                <a:ext uri="{FF2B5EF4-FFF2-40B4-BE49-F238E27FC236}">
                  <a16:creationId xmlns:a16="http://schemas.microsoft.com/office/drawing/2014/main" id="{3BB97F09-6C80-6131-5812-226D14B05F8F}"/>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2880" y="1824359"/>
              <a:ext cx="1739059" cy="1739059"/>
            </a:xfrm>
            <a:prstGeom prst="rect">
              <a:avLst/>
            </a:prstGeom>
          </p:spPr>
        </p:pic>
      </p:grpSp>
      <p:sp>
        <p:nvSpPr>
          <p:cNvPr id="38" name="TextBox 30">
            <a:extLst>
              <a:ext uri="{FF2B5EF4-FFF2-40B4-BE49-F238E27FC236}">
                <a16:creationId xmlns:a16="http://schemas.microsoft.com/office/drawing/2014/main" id="{F7E231E5-169E-DF4F-3F71-F1F08187D245}"/>
              </a:ext>
            </a:extLst>
          </p:cNvPr>
          <p:cNvSpPr txBox="1">
            <a:spLocks noGrp="1" noRot="1" noMove="1" noResize="1" noEditPoints="1" noAdjustHandles="1" noChangeArrowheads="1" noChangeShapeType="1"/>
          </p:cNvSpPr>
          <p:nvPr/>
        </p:nvSpPr>
        <p:spPr>
          <a:xfrm>
            <a:off x="7239593" y="4059747"/>
            <a:ext cx="1940482" cy="1231299"/>
          </a:xfrm>
          <a:prstGeom prst="rect">
            <a:avLst/>
          </a:prstGeom>
        </p:spPr>
        <p:txBody>
          <a:bodyPr wrap="square" lIns="0" tIns="0" rIns="0" bIns="0" rtlCol="0" anchor="t">
            <a:spAutoFit/>
          </a:bodyPr>
          <a:lstStyle/>
          <a:p>
            <a:pPr algn="ctr"/>
            <a:r>
              <a:rPr lang="en-US" sz="2667" b="1">
                <a:solidFill>
                  <a:srgbClr val="F16724"/>
                </a:solidFill>
                <a:latin typeface="Franklin Gothic Medium" panose="020B0603020102020204" pitchFamily="34" charset="0"/>
              </a:rPr>
              <a:t>41% </a:t>
            </a:r>
            <a:r>
              <a:rPr lang="en-US" sz="2667" b="1">
                <a:solidFill>
                  <a:srgbClr val="70448C"/>
                </a:solidFill>
                <a:latin typeface="Franklin Gothic Medium" panose="020B0603020102020204" pitchFamily="34" charset="0"/>
              </a:rPr>
              <a:t>were enrolled </a:t>
            </a:r>
          </a:p>
          <a:p>
            <a:pPr algn="ctr"/>
            <a:r>
              <a:rPr lang="en-US" sz="2667" b="1">
                <a:solidFill>
                  <a:srgbClr val="70448C"/>
                </a:solidFill>
                <a:latin typeface="Franklin Gothic Medium" panose="020B0603020102020204" pitchFamily="34" charset="0"/>
              </a:rPr>
              <a:t>part-time.</a:t>
            </a:r>
          </a:p>
        </p:txBody>
      </p:sp>
      <p:grpSp>
        <p:nvGrpSpPr>
          <p:cNvPr id="50" name="Group 49">
            <a:extLst>
              <a:ext uri="{FF2B5EF4-FFF2-40B4-BE49-F238E27FC236}">
                <a16:creationId xmlns:a16="http://schemas.microsoft.com/office/drawing/2014/main" id="{3FF6CA88-7A70-DED8-796A-A2FF0EB6259C}"/>
              </a:ext>
              <a:ext uri="{C183D7F6-B498-43B3-948B-1728B52AA6E4}">
                <adec:decorative xmlns:adec="http://schemas.microsoft.com/office/drawing/2017/decorative" val="1"/>
              </a:ext>
            </a:extLst>
          </p:cNvPr>
          <p:cNvGrpSpPr>
            <a:grpSpLocks noGrp="1" noUngrp="1" noRot="1" noMove="1" noResize="1"/>
          </p:cNvGrpSpPr>
          <p:nvPr/>
        </p:nvGrpSpPr>
        <p:grpSpPr>
          <a:xfrm>
            <a:off x="9379758" y="1704022"/>
            <a:ext cx="1940481" cy="4014296"/>
            <a:chOff x="9379758" y="1704022"/>
            <a:chExt cx="1940481" cy="4014296"/>
          </a:xfrm>
        </p:grpSpPr>
        <p:sp>
          <p:nvSpPr>
            <p:cNvPr id="41" name="Freeform 21">
              <a:extLst>
                <a:ext uri="{FF2B5EF4-FFF2-40B4-BE49-F238E27FC236}">
                  <a16:creationId xmlns:a16="http://schemas.microsoft.com/office/drawing/2014/main" id="{F16CD320-9CBE-31CE-278A-F175E11AECC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379758" y="1704022"/>
              <a:ext cx="1940481" cy="4014296"/>
            </a:xfrm>
            <a:custGeom>
              <a:avLst/>
              <a:gdLst/>
              <a:ahLst/>
              <a:cxnLst/>
              <a:rect l="l" t="t" r="r" b="b"/>
              <a:pathLst>
                <a:path w="1913890" h="2401795">
                  <a:moveTo>
                    <a:pt x="1789430" y="2401794"/>
                  </a:moveTo>
                  <a:lnTo>
                    <a:pt x="124460" y="2401794"/>
                  </a:lnTo>
                  <a:cubicBezTo>
                    <a:pt x="55880" y="2401794"/>
                    <a:pt x="0" y="2345915"/>
                    <a:pt x="0" y="2277334"/>
                  </a:cubicBezTo>
                  <a:lnTo>
                    <a:pt x="0" y="124460"/>
                  </a:lnTo>
                  <a:cubicBezTo>
                    <a:pt x="0" y="55880"/>
                    <a:pt x="55880" y="0"/>
                    <a:pt x="124460" y="0"/>
                  </a:cubicBezTo>
                  <a:lnTo>
                    <a:pt x="1789430" y="0"/>
                  </a:lnTo>
                  <a:cubicBezTo>
                    <a:pt x="1858010" y="0"/>
                    <a:pt x="1913890" y="55880"/>
                    <a:pt x="1913890" y="124460"/>
                  </a:cubicBezTo>
                  <a:lnTo>
                    <a:pt x="1913890" y="2277335"/>
                  </a:lnTo>
                  <a:cubicBezTo>
                    <a:pt x="1913890" y="2345915"/>
                    <a:pt x="1858010" y="2401795"/>
                    <a:pt x="1789430" y="2401795"/>
                  </a:cubicBezTo>
                  <a:close/>
                </a:path>
              </a:pathLst>
            </a:custGeom>
            <a:solidFill>
              <a:srgbClr val="70448C"/>
            </a:solidFill>
          </p:spPr>
          <p:txBody>
            <a:bodyPr/>
            <a:lstStyle/>
            <a:p>
              <a:endParaRPr lang="en-US" sz="1200"/>
            </a:p>
          </p:txBody>
        </p:sp>
        <p:pic>
          <p:nvPicPr>
            <p:cNvPr id="43" name="Graphic 42" descr="Bank with solid fill">
              <a:extLst>
                <a:ext uri="{FF2B5EF4-FFF2-40B4-BE49-F238E27FC236}">
                  <a16:creationId xmlns:a16="http://schemas.microsoft.com/office/drawing/2014/main" id="{2EEE4730-54BE-8842-66A8-39AB2CCBED27}"/>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69605" y="1802847"/>
              <a:ext cx="1758468" cy="1758468"/>
            </a:xfrm>
            <a:prstGeom prst="rect">
              <a:avLst/>
            </a:prstGeom>
          </p:spPr>
        </p:pic>
      </p:grpSp>
      <p:sp>
        <p:nvSpPr>
          <p:cNvPr id="42" name="TextBox 31">
            <a:extLst>
              <a:ext uri="{FF2B5EF4-FFF2-40B4-BE49-F238E27FC236}">
                <a16:creationId xmlns:a16="http://schemas.microsoft.com/office/drawing/2014/main" id="{94D78BAA-70E9-142D-10E6-F0C7415E626E}"/>
              </a:ext>
            </a:extLst>
          </p:cNvPr>
          <p:cNvSpPr txBox="1">
            <a:spLocks noGrp="1" noRot="1" noMove="1" noResize="1" noEditPoints="1" noAdjustHandles="1" noChangeArrowheads="1" noChangeShapeType="1"/>
          </p:cNvSpPr>
          <p:nvPr/>
        </p:nvSpPr>
        <p:spPr>
          <a:xfrm>
            <a:off x="9369258" y="4081294"/>
            <a:ext cx="1940482" cy="1231299"/>
          </a:xfrm>
          <a:prstGeom prst="rect">
            <a:avLst/>
          </a:prstGeom>
        </p:spPr>
        <p:txBody>
          <a:bodyPr wrap="square" lIns="0" tIns="0" rIns="0" bIns="0" rtlCol="0" anchor="t">
            <a:spAutoFit/>
          </a:bodyPr>
          <a:lstStyle/>
          <a:p>
            <a:pPr algn="ctr"/>
            <a:r>
              <a:rPr lang="en-US" sz="2667" b="1">
                <a:solidFill>
                  <a:srgbClr val="F16724"/>
                </a:solidFill>
                <a:latin typeface="Franklin Gothic Medium" panose="020B0603020102020204" pitchFamily="34" charset="0"/>
              </a:rPr>
              <a:t>39% </a:t>
            </a:r>
            <a:r>
              <a:rPr lang="en-US" sz="2667" b="1">
                <a:solidFill>
                  <a:srgbClr val="FFFFFF"/>
                </a:solidFill>
                <a:latin typeface="Franklin Gothic Medium" panose="020B0603020102020204" pitchFamily="34" charset="0"/>
              </a:rPr>
              <a:t>had received a Pell Grant.</a:t>
            </a:r>
          </a:p>
        </p:txBody>
      </p:sp>
      <p:pic>
        <p:nvPicPr>
          <p:cNvPr id="45" name="Picture 4">
            <a:extLst>
              <a:ext uri="{FF2B5EF4-FFF2-40B4-BE49-F238E27FC236}">
                <a16:creationId xmlns:a16="http://schemas.microsoft.com/office/drawing/2014/main" id="{00907C2F-7961-F284-41FB-451507B24E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1ADF17-0924-2EC1-09CD-4B0AE5C6237E}"/>
              </a:ext>
            </a:extLst>
          </p:cNvPr>
          <p:cNvSpPr txBox="1">
            <a:spLocks noGrp="1" noRot="1" noMove="1" noResize="1" noEditPoints="1" noAdjustHandles="1" noChangeArrowheads="1" noChangeShapeType="1"/>
          </p:cNvSpPr>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317054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FBFED-534F-ADDE-27E3-BFF4C01395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3388" y="1753853"/>
            <a:ext cx="9245224" cy="4504083"/>
          </a:xfrm>
          <a:prstGeom prst="rect">
            <a:avLst/>
          </a:prstGeom>
        </p:spPr>
      </p:pic>
      <p:sp>
        <p:nvSpPr>
          <p:cNvPr id="4" name="Title 3">
            <a:extLst>
              <a:ext uri="{FF2B5EF4-FFF2-40B4-BE49-F238E27FC236}">
                <a16:creationId xmlns:a16="http://schemas.microsoft.com/office/drawing/2014/main" id="{97942F59-5B82-D17C-33C4-8B38DF87E5B0}"/>
              </a:ext>
            </a:extLst>
          </p:cNvPr>
          <p:cNvSpPr>
            <a:spLocks noGrp="1"/>
          </p:cNvSpPr>
          <p:nvPr>
            <p:ph type="title"/>
          </p:nvPr>
        </p:nvSpPr>
        <p:spPr/>
        <p:txBody>
          <a:bodyPr/>
          <a:lstStyle/>
          <a:p>
            <a:r>
              <a:rPr lang="en-US"/>
              <a:t>Basic Needs Insecurity</a:t>
            </a:r>
          </a:p>
        </p:txBody>
      </p:sp>
      <p:pic>
        <p:nvPicPr>
          <p:cNvPr id="2" name="Picture 4">
            <a:extLst>
              <a:ext uri="{FF2B5EF4-FFF2-40B4-BE49-F238E27FC236}">
                <a16:creationId xmlns:a16="http://schemas.microsoft.com/office/drawing/2014/main" id="{45E11A63-F0B9-FEB3-5BD4-C29ABEED1BD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86694E-0BE6-BFF5-7CB1-A0E9AB4CBBC2}"/>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44814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2B8CF-218A-58C6-AB0C-D0001140B350}"/>
              </a:ext>
            </a:extLst>
          </p:cNvPr>
          <p:cNvSpPr>
            <a:spLocks noGrp="1"/>
          </p:cNvSpPr>
          <p:nvPr>
            <p:ph type="title"/>
          </p:nvPr>
        </p:nvSpPr>
        <p:spPr/>
        <p:txBody>
          <a:bodyPr/>
          <a:lstStyle/>
          <a:p>
            <a:r>
              <a:rPr lang="en-US"/>
              <a:t>Basic Needs Insecurity is a Justice Issue</a:t>
            </a:r>
          </a:p>
        </p:txBody>
      </p:sp>
      <p:pic>
        <p:nvPicPr>
          <p:cNvPr id="7" name="Picture 6">
            <a:extLst>
              <a:ext uri="{FF2B5EF4-FFF2-40B4-BE49-F238E27FC236}">
                <a16:creationId xmlns:a16="http://schemas.microsoft.com/office/drawing/2014/main" id="{F5C6D879-4BAF-7C3A-DD05-4AA45BE963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5832" y="1974269"/>
            <a:ext cx="9041296" cy="4070583"/>
          </a:xfrm>
          <a:prstGeom prst="rect">
            <a:avLst/>
          </a:prstGeom>
        </p:spPr>
      </p:pic>
      <p:pic>
        <p:nvPicPr>
          <p:cNvPr id="2" name="Picture 4">
            <a:extLst>
              <a:ext uri="{FF2B5EF4-FFF2-40B4-BE49-F238E27FC236}">
                <a16:creationId xmlns:a16="http://schemas.microsoft.com/office/drawing/2014/main" id="{4C8AA5EB-E950-159B-D390-7CE94097844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4F136-66CB-BE7E-0736-3981797E3E12}"/>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73820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0DCAE-6B05-700D-6DB7-692BAE196B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D34FF7-F080-87E1-2A1C-5E9FDEC5CB74}"/>
              </a:ext>
            </a:extLst>
          </p:cNvPr>
          <p:cNvSpPr>
            <a:spLocks noGrp="1" noRot="1" noMove="1" noResize="1" noEditPoints="1" noAdjustHandles="1" noChangeArrowheads="1" noChangeShapeType="1"/>
          </p:cNvSpPr>
          <p:nvPr>
            <p:ph type="title"/>
          </p:nvPr>
        </p:nvSpPr>
        <p:spPr/>
        <p:txBody>
          <a:bodyPr>
            <a:normAutofit fontScale="90000"/>
          </a:bodyPr>
          <a:lstStyle/>
          <a:p>
            <a:br>
              <a:rPr lang="en-US" dirty="0"/>
            </a:br>
            <a:r>
              <a:rPr lang="en-US" b="1" dirty="0"/>
              <a:t>STUDENTS SPEAK </a:t>
            </a:r>
            <a:br>
              <a:rPr lang="en-US" b="1" dirty="0"/>
            </a:br>
            <a:br>
              <a:rPr lang="en-US" sz="1300" b="1" dirty="0"/>
            </a:br>
            <a:r>
              <a:rPr lang="en-US" sz="2700" b="1" dirty="0"/>
              <a:t>What does the world need to know about what it’s like to be a college student?</a:t>
            </a:r>
            <a:endParaRPr lang="en-US" dirty="0"/>
          </a:p>
        </p:txBody>
      </p:sp>
      <p:sp>
        <p:nvSpPr>
          <p:cNvPr id="14" name="Content Placeholder 2">
            <a:extLst>
              <a:ext uri="{FF2B5EF4-FFF2-40B4-BE49-F238E27FC236}">
                <a16:creationId xmlns:a16="http://schemas.microsoft.com/office/drawing/2014/main" id="{9D27382F-0054-604F-412F-0CA943C13896}"/>
              </a:ext>
            </a:extLst>
          </p:cNvPr>
          <p:cNvSpPr txBox="1">
            <a:spLocks noGrp="1" noRot="1" noMove="1" noResize="1" noEditPoints="1" noAdjustHandles="1" noChangeArrowheads="1" noChangeShapeType="1"/>
          </p:cNvSpPr>
          <p:nvPr/>
        </p:nvSpPr>
        <p:spPr>
          <a:xfrm>
            <a:off x="1221159" y="2058611"/>
            <a:ext cx="10032806"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n-US" sz="2400" dirty="0"/>
              <a:t>Being a college student is difficult already as it is, but when you add in everything else to do with family and work and who you are as a person, makes it that much more difficult. Please be nice to anyone that is in college, you do not know their situation or their level of anxiety they could be trying to overcome. </a:t>
            </a:r>
          </a:p>
          <a:p>
            <a:pPr marL="0" indent="0">
              <a:buFont typeface="Calibri" panose="020F0502020204030204" pitchFamily="34" charset="0"/>
              <a:buNone/>
            </a:pPr>
            <a:endParaRPr lang="en-US" sz="2400" dirty="0"/>
          </a:p>
          <a:p>
            <a:pPr marL="0" indent="0">
              <a:buFont typeface="Calibri" panose="020F0502020204030204" pitchFamily="34" charset="0"/>
              <a:buNone/>
            </a:pPr>
            <a:r>
              <a:rPr lang="en-US" sz="2400" dirty="0"/>
              <a:t>Being a college student is empowering. I worked as a CNA for eight years and quit my job to go back to school. I didn't realize that I was capable of greatness and was actually a smart person. Education should be a human right and college shouldn't have barriers. </a:t>
            </a:r>
          </a:p>
          <a:p>
            <a:endParaRPr lang="en-US" sz="2400" dirty="0"/>
          </a:p>
        </p:txBody>
      </p:sp>
      <p:pic>
        <p:nvPicPr>
          <p:cNvPr id="15" name="Picture 11">
            <a:extLst>
              <a:ext uri="{FF2B5EF4-FFF2-40B4-BE49-F238E27FC236}">
                <a16:creationId xmlns:a16="http://schemas.microsoft.com/office/drawing/2014/main" id="{9453D590-4E1A-3946-26FC-AAAF920600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2398" y="2062239"/>
            <a:ext cx="283122" cy="221350"/>
          </a:xfrm>
          <a:prstGeom prst="rect">
            <a:avLst/>
          </a:prstGeom>
        </p:spPr>
      </p:pic>
      <p:pic>
        <p:nvPicPr>
          <p:cNvPr id="16" name="Picture 19">
            <a:extLst>
              <a:ext uri="{FF2B5EF4-FFF2-40B4-BE49-F238E27FC236}">
                <a16:creationId xmlns:a16="http://schemas.microsoft.com/office/drawing/2014/main" id="{AAA955FC-5E95-740A-408D-D6E73317C1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1190865" y="3417690"/>
            <a:ext cx="258531" cy="202125"/>
          </a:xfrm>
          <a:prstGeom prst="rect">
            <a:avLst/>
          </a:prstGeom>
        </p:spPr>
      </p:pic>
      <p:pic>
        <p:nvPicPr>
          <p:cNvPr id="17" name="Picture 11">
            <a:extLst>
              <a:ext uri="{FF2B5EF4-FFF2-40B4-BE49-F238E27FC236}">
                <a16:creationId xmlns:a16="http://schemas.microsoft.com/office/drawing/2014/main" id="{E1846884-005C-02B2-243C-E368670F4E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9367" y="4382536"/>
            <a:ext cx="283122" cy="221350"/>
          </a:xfrm>
          <a:prstGeom prst="rect">
            <a:avLst/>
          </a:prstGeom>
        </p:spPr>
      </p:pic>
      <p:pic>
        <p:nvPicPr>
          <p:cNvPr id="18" name="Picture 19">
            <a:extLst>
              <a:ext uri="{FF2B5EF4-FFF2-40B4-BE49-F238E27FC236}">
                <a16:creationId xmlns:a16="http://schemas.microsoft.com/office/drawing/2014/main" id="{F51C5B51-FDE0-1D33-2449-E347A9B491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1155680" y="5428026"/>
            <a:ext cx="258531" cy="202125"/>
          </a:xfrm>
          <a:prstGeom prst="rect">
            <a:avLst/>
          </a:prstGeom>
        </p:spPr>
      </p:pic>
      <p:pic>
        <p:nvPicPr>
          <p:cNvPr id="19" name="Picture 4">
            <a:extLst>
              <a:ext uri="{FF2B5EF4-FFF2-40B4-BE49-F238E27FC236}">
                <a16:creationId xmlns:a16="http://schemas.microsoft.com/office/drawing/2014/main" id="{B8049A6A-78F1-5CFB-C017-A2B040AD5A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84F0BB-32E1-370C-40E6-BA266BF175FE}"/>
              </a:ext>
            </a:extLst>
          </p:cNvPr>
          <p:cNvSpPr txBox="1">
            <a:spLocks noGrp="1" noRot="1" noMove="1" noResize="1" noEditPoints="1" noAdjustHandles="1" noChangeArrowheads="1" noChangeShapeType="1"/>
          </p:cNvSpPr>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245637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F16D-75D3-8A00-4AB6-136189B9CA97}"/>
              </a:ext>
            </a:extLst>
          </p:cNvPr>
          <p:cNvSpPr>
            <a:spLocks noGrp="1"/>
          </p:cNvSpPr>
          <p:nvPr>
            <p:ph type="title"/>
          </p:nvPr>
        </p:nvSpPr>
        <p:spPr/>
        <p:txBody>
          <a:bodyPr>
            <a:normAutofit fontScale="90000"/>
          </a:bodyPr>
          <a:lstStyle/>
          <a:p>
            <a:br>
              <a:rPr lang="en-US" sz="4800"/>
            </a:br>
            <a:r>
              <a:rPr lang="en-US" b="1"/>
              <a:t>ACADEMIC IMPACT</a:t>
            </a:r>
            <a:br>
              <a:rPr lang="en-US" b="1"/>
            </a:br>
            <a:r>
              <a:rPr lang="en-US" sz="2900" b="1"/>
              <a:t>Lack of basic needs access creates barriers for STEM students</a:t>
            </a:r>
          </a:p>
        </p:txBody>
      </p:sp>
      <p:pic>
        <p:nvPicPr>
          <p:cNvPr id="15" name="Picture 4">
            <a:extLst>
              <a:ext uri="{FF2B5EF4-FFF2-40B4-BE49-F238E27FC236}">
                <a16:creationId xmlns:a16="http://schemas.microsoft.com/office/drawing/2014/main" id="{096948E7-9FA5-9B5E-0095-3AEF83D21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38">
            <a:extLst>
              <a:ext uri="{FF2B5EF4-FFF2-40B4-BE49-F238E27FC236}">
                <a16:creationId xmlns:a16="http://schemas.microsoft.com/office/drawing/2014/main" id="{EACF283A-D1DB-0466-AE33-16CF52CB7198}"/>
              </a:ext>
            </a:extLst>
          </p:cNvPr>
          <p:cNvGraphicFramePr>
            <a:graphicFrameLocks noGrp="1"/>
          </p:cNvGraphicFramePr>
          <p:nvPr>
            <p:extLst>
              <p:ext uri="{D42A27DB-BD31-4B8C-83A1-F6EECF244321}">
                <p14:modId xmlns:p14="http://schemas.microsoft.com/office/powerpoint/2010/main" val="3045791292"/>
              </p:ext>
            </p:extLst>
          </p:nvPr>
        </p:nvGraphicFramePr>
        <p:xfrm>
          <a:off x="341023" y="2286000"/>
          <a:ext cx="11509952" cy="3679124"/>
        </p:xfrm>
        <a:graphic>
          <a:graphicData uri="http://schemas.openxmlformats.org/drawingml/2006/table">
            <a:tbl>
              <a:tblPr firstRow="1" bandRow="1">
                <a:tableStyleId>{5C22544A-7EE6-4342-B048-85BDC9FD1C3A}</a:tableStyleId>
              </a:tblPr>
              <a:tblGrid>
                <a:gridCol w="2877488">
                  <a:extLst>
                    <a:ext uri="{9D8B030D-6E8A-4147-A177-3AD203B41FA5}">
                      <a16:colId xmlns:a16="http://schemas.microsoft.com/office/drawing/2014/main" val="2860655563"/>
                    </a:ext>
                  </a:extLst>
                </a:gridCol>
                <a:gridCol w="2877488">
                  <a:extLst>
                    <a:ext uri="{9D8B030D-6E8A-4147-A177-3AD203B41FA5}">
                      <a16:colId xmlns:a16="http://schemas.microsoft.com/office/drawing/2014/main" val="1291325670"/>
                    </a:ext>
                  </a:extLst>
                </a:gridCol>
                <a:gridCol w="2877488">
                  <a:extLst>
                    <a:ext uri="{9D8B030D-6E8A-4147-A177-3AD203B41FA5}">
                      <a16:colId xmlns:a16="http://schemas.microsoft.com/office/drawing/2014/main" val="3714730941"/>
                    </a:ext>
                  </a:extLst>
                </a:gridCol>
                <a:gridCol w="2877488">
                  <a:extLst>
                    <a:ext uri="{9D8B030D-6E8A-4147-A177-3AD203B41FA5}">
                      <a16:colId xmlns:a16="http://schemas.microsoft.com/office/drawing/2014/main" val="2438199993"/>
                    </a:ext>
                  </a:extLst>
                </a:gridCol>
              </a:tblGrid>
              <a:tr h="1854908">
                <a:tc>
                  <a:txBody>
                    <a:bodyPr/>
                    <a:lstStyle/>
                    <a:p>
                      <a:pPr marL="1214438"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30A0"/>
                          </a:solidFill>
                        </a:rPr>
                        <a:t>21%</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90663"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7030A0"/>
                        </a:solidFill>
                        <a:effectLst/>
                        <a:uLnTx/>
                        <a:uFillTx/>
                        <a:latin typeface="+mn-lt"/>
                        <a:ea typeface="+mn-ea"/>
                        <a:cs typeface="+mn-cs"/>
                      </a:endParaRP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rgbClr val="7030A0"/>
                          </a:solidFill>
                        </a:rPr>
                        <a:t>20%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rgbClr val="7030A0"/>
                          </a:solidFill>
                        </a:rPr>
                        <a:t>38%</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448657"/>
                  </a:ext>
                </a:extLst>
              </a:tr>
              <a:tr h="182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7030A0"/>
                          </a:solidFill>
                        </a:rPr>
                        <a:t>of parenting students missed class due to child-care access</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7030A0"/>
                          </a:solidFill>
                        </a:rPr>
                        <a:t>of students missed assignments due to internet/technology access</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7030A0"/>
                          </a:solidFill>
                        </a:rPr>
                        <a:t>of students were late to class or work due to transportation access</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a:solidFill>
                            <a:srgbClr val="7030A0"/>
                          </a:solidFill>
                        </a:rPr>
                        <a:t>of students reported emotional or mental difficulties have hurt their academic performance</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386722"/>
                  </a:ext>
                </a:extLst>
              </a:tr>
            </a:tbl>
          </a:graphicData>
        </a:graphic>
      </p:graphicFrame>
      <p:graphicFrame>
        <p:nvGraphicFramePr>
          <p:cNvPr id="6" name="Chart 5">
            <a:extLst>
              <a:ext uri="{FF2B5EF4-FFF2-40B4-BE49-F238E27FC236}">
                <a16:creationId xmlns:a16="http://schemas.microsoft.com/office/drawing/2014/main" id="{061A53FA-E43A-D7D5-C3E8-8CF66C9E321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10209151"/>
              </p:ext>
            </p:extLst>
          </p:nvPr>
        </p:nvGraphicFramePr>
        <p:xfrm>
          <a:off x="5504906" y="2001749"/>
          <a:ext cx="3962400" cy="3230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10B20A6-1EC1-FC99-6FFE-D3626670644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52635492"/>
              </p:ext>
            </p:extLst>
          </p:nvPr>
        </p:nvGraphicFramePr>
        <p:xfrm>
          <a:off x="-66463" y="2014945"/>
          <a:ext cx="3962400" cy="3230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B071A999-92BB-C07F-F7CB-D257E674544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24185258"/>
              </p:ext>
            </p:extLst>
          </p:nvPr>
        </p:nvGraphicFramePr>
        <p:xfrm>
          <a:off x="2615776" y="2001749"/>
          <a:ext cx="3962400" cy="3230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8DE97ECC-F9F5-60E4-BFFD-24F193E6FB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45802468"/>
              </p:ext>
            </p:extLst>
          </p:nvPr>
        </p:nvGraphicFramePr>
        <p:xfrm>
          <a:off x="8377706" y="1969091"/>
          <a:ext cx="3962400" cy="323088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11CB407F-81BC-5513-772B-F262D7276351}"/>
              </a:ext>
            </a:extLst>
          </p:cNvPr>
          <p:cNvSpPr txBox="1"/>
          <p:nvPr/>
        </p:nvSpPr>
        <p:spPr>
          <a:xfrm>
            <a:off x="4180117" y="2887366"/>
            <a:ext cx="1191986" cy="646331"/>
          </a:xfrm>
          <a:prstGeom prst="rect">
            <a:avLst/>
          </a:prstGeom>
          <a:noFill/>
        </p:spPr>
        <p:txBody>
          <a:bodyPr wrap="square" rtlCol="0">
            <a:spAutoFit/>
          </a:bodyPr>
          <a:lstStyle/>
          <a:p>
            <a:r>
              <a:rPr lang="en-US" sz="3600" b="1">
                <a:solidFill>
                  <a:srgbClr val="7030A0"/>
                </a:solidFill>
              </a:rPr>
              <a:t>13%</a:t>
            </a:r>
          </a:p>
        </p:txBody>
      </p:sp>
      <p:sp>
        <p:nvSpPr>
          <p:cNvPr id="3" name="TextBox 2">
            <a:extLst>
              <a:ext uri="{FF2B5EF4-FFF2-40B4-BE49-F238E27FC236}">
                <a16:creationId xmlns:a16="http://schemas.microsoft.com/office/drawing/2014/main" id="{1F708CE1-2DB3-935B-F62C-56B8679D4BF2}"/>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52596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F16D-75D3-8A00-4AB6-136189B9CA97}"/>
              </a:ext>
            </a:extLst>
          </p:cNvPr>
          <p:cNvSpPr>
            <a:spLocks noGrp="1"/>
          </p:cNvSpPr>
          <p:nvPr>
            <p:ph type="title"/>
          </p:nvPr>
        </p:nvSpPr>
        <p:spPr/>
        <p:txBody>
          <a:bodyPr>
            <a:normAutofit fontScale="90000"/>
          </a:bodyPr>
          <a:lstStyle/>
          <a:p>
            <a:br>
              <a:rPr lang="en-US" sz="4800" dirty="0"/>
            </a:br>
            <a:r>
              <a:rPr lang="en-US" b="1" dirty="0"/>
              <a:t>STUDENTS SPEAK </a:t>
            </a:r>
            <a:br>
              <a:rPr lang="en-US" b="1" dirty="0"/>
            </a:br>
            <a:r>
              <a:rPr lang="en-US" sz="2900" b="1" dirty="0"/>
              <a:t>What does the world need to know about what it’s like to be a college student?</a:t>
            </a:r>
          </a:p>
        </p:txBody>
      </p:sp>
      <p:sp>
        <p:nvSpPr>
          <p:cNvPr id="3" name="Content Placeholder 2">
            <a:extLst>
              <a:ext uri="{FF2B5EF4-FFF2-40B4-BE49-F238E27FC236}">
                <a16:creationId xmlns:a16="http://schemas.microsoft.com/office/drawing/2014/main" id="{755AC28C-4E13-B0D2-D17D-99EE3E0E8EBC}"/>
              </a:ext>
            </a:extLst>
          </p:cNvPr>
          <p:cNvSpPr>
            <a:spLocks noGrp="1"/>
          </p:cNvSpPr>
          <p:nvPr>
            <p:ph idx="1"/>
          </p:nvPr>
        </p:nvSpPr>
        <p:spPr>
          <a:xfrm>
            <a:off x="1221159" y="2358791"/>
            <a:ext cx="10032806" cy="3036547"/>
          </a:xfrm>
        </p:spPr>
        <p:txBody>
          <a:bodyPr>
            <a:normAutofit fontScale="62500" lnSpcReduction="20000"/>
          </a:bodyPr>
          <a:lstStyle/>
          <a:p>
            <a:pPr marL="0" indent="0">
              <a:lnSpc>
                <a:spcPct val="110000"/>
              </a:lnSpc>
              <a:buNone/>
            </a:pPr>
            <a:r>
              <a:rPr lang="en-US" sz="3600" dirty="0">
                <a:cs typeface="Calibri"/>
              </a:rPr>
              <a:t>Being in school, especially full time or being in a nursing program takes a lot of time from our lives and tuition is not the only thing we need to pay. Textbooks, course materials, uniforms, gas money and utilities still need to get paid. It is very hard to have a job while being in a nursing program then having to make time for studying. Many of us need help paying bills because we do not have enough time to work for money. The free groceries at the [campus food pantry] have helped tremendously but if you don’t have money saved up, financial instability becomes a very big problem. Rent is out of control in the entire state, I wish everyone across the state had more options for affordable housing.</a:t>
            </a:r>
            <a:endParaRPr lang="en-US" sz="2400" dirty="0"/>
          </a:p>
          <a:p>
            <a:endParaRPr lang="en-US" sz="2400" dirty="0"/>
          </a:p>
        </p:txBody>
      </p:sp>
      <p:pic>
        <p:nvPicPr>
          <p:cNvPr id="4" name="Picture 11">
            <a:extLst>
              <a:ext uri="{FF2B5EF4-FFF2-40B4-BE49-F238E27FC236}">
                <a16:creationId xmlns:a16="http://schemas.microsoft.com/office/drawing/2014/main" id="{E9E9E5F1-0D24-D065-919F-4B5BC6853F4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2398" y="2062239"/>
            <a:ext cx="283122" cy="221350"/>
          </a:xfrm>
          <a:prstGeom prst="rect">
            <a:avLst/>
          </a:prstGeom>
        </p:spPr>
      </p:pic>
      <p:pic>
        <p:nvPicPr>
          <p:cNvPr id="11" name="Picture 19">
            <a:extLst>
              <a:ext uri="{FF2B5EF4-FFF2-40B4-BE49-F238E27FC236}">
                <a16:creationId xmlns:a16="http://schemas.microsoft.com/office/drawing/2014/main" id="{DBB92911-0495-BAA9-31AC-8F9194E8190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1155680" y="5159087"/>
            <a:ext cx="258531" cy="202125"/>
          </a:xfrm>
          <a:prstGeom prst="rect">
            <a:avLst/>
          </a:prstGeom>
        </p:spPr>
      </p:pic>
      <p:pic>
        <p:nvPicPr>
          <p:cNvPr id="15" name="Picture 4">
            <a:extLst>
              <a:ext uri="{FF2B5EF4-FFF2-40B4-BE49-F238E27FC236}">
                <a16:creationId xmlns:a16="http://schemas.microsoft.com/office/drawing/2014/main" id="{096948E7-9FA5-9B5E-0095-3AEF83D21C9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38BF28-AB61-EF33-1A16-92576CCA44D8}"/>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86401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F16D-75D3-8A00-4AB6-136189B9CA97}"/>
              </a:ext>
            </a:extLst>
          </p:cNvPr>
          <p:cNvSpPr>
            <a:spLocks noGrp="1"/>
          </p:cNvSpPr>
          <p:nvPr>
            <p:ph type="title"/>
          </p:nvPr>
        </p:nvSpPr>
        <p:spPr/>
        <p:txBody>
          <a:bodyPr>
            <a:normAutofit fontScale="90000"/>
          </a:bodyPr>
          <a:lstStyle/>
          <a:p>
            <a:br>
              <a:rPr lang="en-US" sz="4800" dirty="0"/>
            </a:br>
            <a:r>
              <a:rPr lang="en-US" b="1" dirty="0"/>
              <a:t>BARRIERS TO ACCESSING CAMPUS SUPPORT</a:t>
            </a:r>
            <a:br>
              <a:rPr lang="en-US" b="1" dirty="0"/>
            </a:br>
            <a:r>
              <a:rPr lang="en-US" sz="2900" b="1" dirty="0"/>
              <a:t>Among students experiencing BNI</a:t>
            </a:r>
          </a:p>
        </p:txBody>
      </p:sp>
      <p:pic>
        <p:nvPicPr>
          <p:cNvPr id="15" name="Picture 4">
            <a:extLst>
              <a:ext uri="{FF2B5EF4-FFF2-40B4-BE49-F238E27FC236}">
                <a16:creationId xmlns:a16="http://schemas.microsoft.com/office/drawing/2014/main" id="{096948E7-9FA5-9B5E-0095-3AEF83D21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35;p90">
            <a:extLst>
              <a:ext uri="{FF2B5EF4-FFF2-40B4-BE49-F238E27FC236}">
                <a16:creationId xmlns:a16="http://schemas.microsoft.com/office/drawing/2014/main" id="{1AF87965-D6CA-CDB2-E87F-2019C3E76868}"/>
              </a:ext>
            </a:extLst>
          </p:cNvPr>
          <p:cNvSpPr txBox="1"/>
          <p:nvPr/>
        </p:nvSpPr>
        <p:spPr>
          <a:xfrm>
            <a:off x="1064622" y="2018409"/>
            <a:ext cx="11310256" cy="943922"/>
          </a:xfrm>
          <a:prstGeom prst="rect">
            <a:avLst/>
          </a:prstGeom>
          <a:noFill/>
          <a:ln>
            <a:noFill/>
          </a:ln>
        </p:spPr>
        <p:txBody>
          <a:bodyPr spcFirstLastPara="1" wrap="square" lIns="121900" tIns="60933" rIns="121900" bIns="60933" anchor="t" anchorCtr="0">
            <a:spAutoFit/>
          </a:bodyPr>
          <a:lstStyle/>
          <a:p>
            <a:r>
              <a:rPr lang="en-US" sz="2667" b="1">
                <a:solidFill>
                  <a:srgbClr val="7030A0"/>
                </a:solidFill>
                <a:latin typeface="Aktiv Grotesk" panose="020B0504020202020204" pitchFamily="34" charset="0"/>
                <a:ea typeface="Aktiv Grotesk" panose="020B0504020202020204" pitchFamily="34" charset="0"/>
                <a:cs typeface="Aktiv Grotesk" panose="020B0504020202020204" pitchFamily="34" charset="0"/>
              </a:rPr>
              <a:t>Awareness</a:t>
            </a:r>
            <a:r>
              <a:rPr lang="en-US" sz="2667">
                <a:latin typeface="Aktiv Grotesk" panose="020B0504020202020204" pitchFamily="34" charset="0"/>
                <a:ea typeface="Aktiv Grotesk" panose="020B0504020202020204" pitchFamily="34" charset="0"/>
                <a:cs typeface="Aktiv Grotesk" panose="020B0504020202020204" pitchFamily="34" charset="0"/>
              </a:rPr>
              <a:t> interferes with accessing campus basic needs supports.</a:t>
            </a:r>
          </a:p>
          <a:p>
            <a:r>
              <a:rPr lang="en-US" sz="2667">
                <a:latin typeface="Aktiv Grotesk" panose="020B0504020202020204" pitchFamily="34" charset="0"/>
                <a:ea typeface="Aktiv Grotesk" panose="020B0504020202020204" pitchFamily="34" charset="0"/>
                <a:cs typeface="Aktiv Grotesk" panose="020B0504020202020204" pitchFamily="34" charset="0"/>
              </a:rPr>
              <a:t>One in four students are worried </a:t>
            </a:r>
            <a:r>
              <a:rPr lang="en-US" sz="2667" b="1">
                <a:solidFill>
                  <a:schemeClr val="accent4">
                    <a:lumMod val="60000"/>
                    <a:lumOff val="40000"/>
                  </a:schemeClr>
                </a:solidFill>
                <a:latin typeface="Aktiv Grotesk" panose="020B0504020202020204" pitchFamily="34" charset="0"/>
                <a:ea typeface="Aktiv Grotesk" panose="020B0504020202020204" pitchFamily="34" charset="0"/>
                <a:cs typeface="Aktiv Grotesk" panose="020B0504020202020204" pitchFamily="34" charset="0"/>
              </a:rPr>
              <a:t>others need the supports more</a:t>
            </a:r>
            <a:r>
              <a:rPr lang="en-US" sz="2667">
                <a:latin typeface="Aktiv Grotesk" panose="020B0504020202020204" pitchFamily="34" charset="0"/>
                <a:ea typeface="Aktiv Grotesk" panose="020B0504020202020204" pitchFamily="34" charset="0"/>
                <a:cs typeface="Aktiv Grotesk" panose="020B0504020202020204" pitchFamily="34" charset="0"/>
              </a:rPr>
              <a:t>.</a:t>
            </a:r>
          </a:p>
        </p:txBody>
      </p:sp>
      <p:graphicFrame>
        <p:nvGraphicFramePr>
          <p:cNvPr id="7" name="Chart 6" descr="Bar graph showing 76% reported awareness barriers, 27% reported availability barriers, and 27% reported concerns about scarcity">
            <a:extLst>
              <a:ext uri="{FF2B5EF4-FFF2-40B4-BE49-F238E27FC236}">
                <a16:creationId xmlns:a16="http://schemas.microsoft.com/office/drawing/2014/main" id="{CD0FE6E9-5FDF-18FB-3816-F33136116CC2}"/>
              </a:ext>
            </a:extLst>
          </p:cNvPr>
          <p:cNvGraphicFramePr>
            <a:graphicFrameLocks/>
          </p:cNvGraphicFramePr>
          <p:nvPr>
            <p:extLst>
              <p:ext uri="{D42A27DB-BD31-4B8C-83A1-F6EECF244321}">
                <p14:modId xmlns:p14="http://schemas.microsoft.com/office/powerpoint/2010/main" val="1585082768"/>
              </p:ext>
            </p:extLst>
          </p:nvPr>
        </p:nvGraphicFramePr>
        <p:xfrm>
          <a:off x="1799406" y="3145406"/>
          <a:ext cx="7803735" cy="290012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50CEF4A-1184-D259-67D2-DDACDE0116A4}"/>
              </a:ext>
            </a:extLst>
          </p:cNvPr>
          <p:cNvSpPr txBox="1"/>
          <p:nvPr/>
        </p:nvSpPr>
        <p:spPr>
          <a:xfrm>
            <a:off x="6601526" y="4106925"/>
            <a:ext cx="5339856" cy="1938608"/>
          </a:xfrm>
          <a:prstGeom prst="rect">
            <a:avLst/>
          </a:prstGeom>
          <a:noFill/>
        </p:spPr>
        <p:txBody>
          <a:bodyPr wrap="square" rtlCol="0">
            <a:spAutoFit/>
          </a:bodyPr>
          <a:lstStyle/>
          <a:p>
            <a:r>
              <a:rPr lang="en-US" sz="2133">
                <a:latin typeface="Aktiv Grotesk" panose="020B0504020202020204" pitchFamily="34" charset="0"/>
                <a:ea typeface="Aktiv Grotesk" panose="020B0504020202020204" pitchFamily="34" charset="0"/>
                <a:cs typeface="Aktiv Grotesk" panose="020B0504020202020204" pitchFamily="34" charset="0"/>
              </a:rPr>
              <a:t>22% of students reported no need or no barriers.</a:t>
            </a:r>
          </a:p>
          <a:p>
            <a:endParaRPr lang="en-US" sz="1333">
              <a:latin typeface="Aktiv Grotesk" panose="020B0504020202020204" pitchFamily="34" charset="0"/>
              <a:ea typeface="Aktiv Grotesk" panose="020B0504020202020204" pitchFamily="34" charset="0"/>
              <a:cs typeface="Aktiv Grotesk" panose="020B0504020202020204" pitchFamily="34" charset="0"/>
            </a:endParaRPr>
          </a:p>
          <a:p>
            <a:r>
              <a:rPr lang="en-US" sz="2133">
                <a:latin typeface="Aktiv Grotesk" panose="020B0504020202020204" pitchFamily="34" charset="0"/>
                <a:ea typeface="Aktiv Grotesk" panose="020B0504020202020204" pitchFamily="34" charset="0"/>
                <a:cs typeface="Aktiv Grotesk" panose="020B0504020202020204" pitchFamily="34" charset="0"/>
              </a:rPr>
              <a:t>Less than 10% of students noted social concerns, transportation, ease of access, privacy, fit, or childcare as barriers </a:t>
            </a:r>
          </a:p>
        </p:txBody>
      </p:sp>
      <p:sp>
        <p:nvSpPr>
          <p:cNvPr id="3" name="TextBox 2">
            <a:extLst>
              <a:ext uri="{FF2B5EF4-FFF2-40B4-BE49-F238E27FC236}">
                <a16:creationId xmlns:a16="http://schemas.microsoft.com/office/drawing/2014/main" id="{3D47D9AE-B946-6CC3-2E2A-905D41BE4970}"/>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191147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F16D-75D3-8A00-4AB6-136189B9CA97}"/>
              </a:ext>
            </a:extLst>
          </p:cNvPr>
          <p:cNvSpPr>
            <a:spLocks noGrp="1"/>
          </p:cNvSpPr>
          <p:nvPr>
            <p:ph type="title"/>
          </p:nvPr>
        </p:nvSpPr>
        <p:spPr/>
        <p:txBody>
          <a:bodyPr>
            <a:normAutofit fontScale="90000"/>
          </a:bodyPr>
          <a:lstStyle/>
          <a:p>
            <a:br>
              <a:rPr lang="en-US" sz="4800"/>
            </a:br>
            <a:r>
              <a:rPr lang="en-US" b="1"/>
              <a:t>ACCESSING PUBLIC BENEFITS</a:t>
            </a:r>
            <a:br>
              <a:rPr lang="en-US" b="1"/>
            </a:br>
            <a:r>
              <a:rPr lang="en-US" sz="2900" b="1"/>
              <a:t>Among students experiencing BNI</a:t>
            </a:r>
          </a:p>
        </p:txBody>
      </p:sp>
      <p:pic>
        <p:nvPicPr>
          <p:cNvPr id="15" name="Picture 4">
            <a:extLst>
              <a:ext uri="{FF2B5EF4-FFF2-40B4-BE49-F238E27FC236}">
                <a16:creationId xmlns:a16="http://schemas.microsoft.com/office/drawing/2014/main" id="{096948E7-9FA5-9B5E-0095-3AEF83D21C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35;p90">
            <a:extLst>
              <a:ext uri="{FF2B5EF4-FFF2-40B4-BE49-F238E27FC236}">
                <a16:creationId xmlns:a16="http://schemas.microsoft.com/office/drawing/2014/main" id="{2FED211B-5BB0-E2E4-77B3-974C20A5C181}"/>
              </a:ext>
            </a:extLst>
          </p:cNvPr>
          <p:cNvSpPr txBox="1"/>
          <p:nvPr/>
        </p:nvSpPr>
        <p:spPr>
          <a:xfrm>
            <a:off x="1097280" y="2005648"/>
            <a:ext cx="9862132" cy="943922"/>
          </a:xfrm>
          <a:prstGeom prst="rect">
            <a:avLst/>
          </a:prstGeom>
          <a:noFill/>
          <a:ln>
            <a:noFill/>
          </a:ln>
        </p:spPr>
        <p:txBody>
          <a:bodyPr spcFirstLastPara="1" wrap="square" lIns="121900" tIns="60933" rIns="121900" bIns="60933" anchor="t" anchorCtr="0">
            <a:spAutoFit/>
          </a:bodyPr>
          <a:lstStyle/>
          <a:p>
            <a:r>
              <a:rPr lang="en-US" sz="2667" b="1">
                <a:solidFill>
                  <a:srgbClr val="7030A0"/>
                </a:solidFill>
                <a:latin typeface="Aktiv Grotesk" panose="020B0504020202020204" pitchFamily="34" charset="0"/>
                <a:ea typeface="Aktiv Grotesk" panose="020B0504020202020204" pitchFamily="34" charset="0"/>
                <a:cs typeface="Aktiv Grotesk" panose="020B0504020202020204" pitchFamily="34" charset="0"/>
              </a:rPr>
              <a:t>Almost half</a:t>
            </a:r>
            <a:r>
              <a:rPr lang="en-US" sz="2667">
                <a:latin typeface="Aktiv Grotesk" panose="020B0504020202020204" pitchFamily="34" charset="0"/>
                <a:ea typeface="Aktiv Grotesk" panose="020B0504020202020204" pitchFamily="34" charset="0"/>
                <a:cs typeface="Aktiv Grotesk" panose="020B0504020202020204" pitchFamily="34" charset="0"/>
              </a:rPr>
              <a:t> of students experiencing basic needs insecurity are not accessing public benefits. </a:t>
            </a:r>
          </a:p>
        </p:txBody>
      </p:sp>
      <p:graphicFrame>
        <p:nvGraphicFramePr>
          <p:cNvPr id="5" name="Chart 4" descr="bar graph showing that 48% reported using no public benefits, 24% accessed healthcare benefits, 24% accessed direct financial benefits, and 23% accessed food benefits">
            <a:extLst>
              <a:ext uri="{FF2B5EF4-FFF2-40B4-BE49-F238E27FC236}">
                <a16:creationId xmlns:a16="http://schemas.microsoft.com/office/drawing/2014/main" id="{521F0739-D74B-06D3-C354-C2D7219589BA}"/>
              </a:ext>
            </a:extLst>
          </p:cNvPr>
          <p:cNvGraphicFramePr>
            <a:graphicFrameLocks/>
          </p:cNvGraphicFramePr>
          <p:nvPr>
            <p:extLst>
              <p:ext uri="{D42A27DB-BD31-4B8C-83A1-F6EECF244321}">
                <p14:modId xmlns:p14="http://schemas.microsoft.com/office/powerpoint/2010/main" val="925514330"/>
              </p:ext>
            </p:extLst>
          </p:nvPr>
        </p:nvGraphicFramePr>
        <p:xfrm>
          <a:off x="1293223" y="3079669"/>
          <a:ext cx="7803735" cy="290012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FBBEDA3-A2F0-79F8-4FEF-FC77D6BA18DE}"/>
              </a:ext>
            </a:extLst>
          </p:cNvPr>
          <p:cNvSpPr txBox="1"/>
          <p:nvPr/>
        </p:nvSpPr>
        <p:spPr>
          <a:xfrm>
            <a:off x="6810054" y="4194432"/>
            <a:ext cx="5166047" cy="1610377"/>
          </a:xfrm>
          <a:prstGeom prst="rect">
            <a:avLst/>
          </a:prstGeom>
          <a:noFill/>
        </p:spPr>
        <p:txBody>
          <a:bodyPr wrap="square" rtlCol="0">
            <a:spAutoFit/>
          </a:bodyPr>
          <a:lstStyle/>
          <a:p>
            <a:endParaRPr lang="en-US" sz="1333">
              <a:latin typeface="Aktiv Grotesk" panose="020B0504020202020204" pitchFamily="34" charset="0"/>
              <a:ea typeface="Aktiv Grotesk" panose="020B0504020202020204" pitchFamily="34" charset="0"/>
              <a:cs typeface="Aktiv Grotesk" panose="020B0504020202020204" pitchFamily="34" charset="0"/>
            </a:endParaRPr>
          </a:p>
          <a:p>
            <a:r>
              <a:rPr lang="en-US" sz="2133">
                <a:latin typeface="Aktiv Grotesk" panose="020B0504020202020204" pitchFamily="34" charset="0"/>
                <a:ea typeface="Aktiv Grotesk" panose="020B0504020202020204" pitchFamily="34" charset="0"/>
                <a:cs typeface="Aktiv Grotesk" panose="020B0504020202020204" pitchFamily="34" charset="0"/>
              </a:rPr>
              <a:t>Less than 10% of students received housing or utility benefits, transportation benefits, veterans’ benefits, or benefits from community organizations.</a:t>
            </a:r>
          </a:p>
        </p:txBody>
      </p:sp>
      <p:sp>
        <p:nvSpPr>
          <p:cNvPr id="4" name="TextBox 3">
            <a:extLst>
              <a:ext uri="{FF2B5EF4-FFF2-40B4-BE49-F238E27FC236}">
                <a16:creationId xmlns:a16="http://schemas.microsoft.com/office/drawing/2014/main" id="{A9EF1D99-72AC-CB9B-A0EC-1B66210247A5}"/>
              </a:ext>
            </a:extLst>
          </p:cNvPr>
          <p:cNvSpPr txBox="1"/>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83581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F16D-75D3-8A00-4AB6-136189B9CA97}"/>
              </a:ext>
            </a:extLst>
          </p:cNvPr>
          <p:cNvSpPr>
            <a:spLocks noGrp="1" noRot="1" noMove="1" noResize="1" noEditPoints="1" noAdjustHandles="1" noChangeArrowheads="1" noChangeShapeType="1"/>
          </p:cNvSpPr>
          <p:nvPr>
            <p:ph type="title"/>
          </p:nvPr>
        </p:nvSpPr>
        <p:spPr>
          <a:xfrm>
            <a:off x="1097280" y="232816"/>
            <a:ext cx="10058400" cy="1450757"/>
          </a:xfrm>
        </p:spPr>
        <p:txBody>
          <a:bodyPr>
            <a:normAutofit fontScale="90000"/>
          </a:bodyPr>
          <a:lstStyle/>
          <a:p>
            <a:br>
              <a:rPr lang="en-US" sz="4800" dirty="0"/>
            </a:br>
            <a:r>
              <a:rPr lang="en-US" b="1" dirty="0"/>
              <a:t>STUDENTS SPEAK </a:t>
            </a:r>
            <a:br>
              <a:rPr lang="en-US" b="1" dirty="0"/>
            </a:br>
            <a:endParaRPr lang="en-US" sz="2900" b="1" dirty="0"/>
          </a:p>
        </p:txBody>
      </p:sp>
      <p:sp>
        <p:nvSpPr>
          <p:cNvPr id="16" name="TextBox 15">
            <a:extLst>
              <a:ext uri="{FF2B5EF4-FFF2-40B4-BE49-F238E27FC236}">
                <a16:creationId xmlns:a16="http://schemas.microsoft.com/office/drawing/2014/main" id="{66DEA93A-3234-A585-A810-0825676ABF94}"/>
              </a:ext>
            </a:extLst>
          </p:cNvPr>
          <p:cNvSpPr txBox="1">
            <a:spLocks noGrp="1" noRot="1" noMove="1" noResize="1" noEditPoints="1" noAdjustHandles="1" noChangeArrowheads="1" noChangeShapeType="1"/>
          </p:cNvSpPr>
          <p:nvPr/>
        </p:nvSpPr>
        <p:spPr>
          <a:xfrm>
            <a:off x="1122489" y="1254343"/>
            <a:ext cx="11167994" cy="492443"/>
          </a:xfrm>
          <a:prstGeom prst="rect">
            <a:avLst/>
          </a:prstGeom>
          <a:noFill/>
        </p:spPr>
        <p:txBody>
          <a:bodyPr wrap="none" rtlCol="0">
            <a:spAutoFit/>
          </a:bodyPr>
          <a:lstStyle/>
          <a:p>
            <a:r>
              <a:rPr lang="en-US" sz="2600" dirty="0"/>
              <a:t>What does the world need to know about what it’s like to be a college student?</a:t>
            </a:r>
          </a:p>
        </p:txBody>
      </p:sp>
      <p:sp>
        <p:nvSpPr>
          <p:cNvPr id="3" name="Content Placeholder 2">
            <a:extLst>
              <a:ext uri="{FF2B5EF4-FFF2-40B4-BE49-F238E27FC236}">
                <a16:creationId xmlns:a16="http://schemas.microsoft.com/office/drawing/2014/main" id="{755AC28C-4E13-B0D2-D17D-99EE3E0E8EBC}"/>
              </a:ext>
            </a:extLst>
          </p:cNvPr>
          <p:cNvSpPr>
            <a:spLocks noGrp="1" noRot="1" noMove="1" noResize="1" noEditPoints="1" noAdjustHandles="1" noChangeArrowheads="1" noChangeShapeType="1"/>
          </p:cNvSpPr>
          <p:nvPr>
            <p:ph idx="1"/>
          </p:nvPr>
        </p:nvSpPr>
        <p:spPr>
          <a:xfrm>
            <a:off x="1221159" y="2058611"/>
            <a:ext cx="10032806" cy="4023360"/>
          </a:xfrm>
        </p:spPr>
        <p:txBody>
          <a:bodyPr>
            <a:normAutofit lnSpcReduction="10000"/>
          </a:bodyPr>
          <a:lstStyle/>
          <a:p>
            <a:r>
              <a:rPr lang="en-US" sz="2400">
                <a:cs typeface="Calibri"/>
              </a:rPr>
              <a:t>Being a student is not easy, it takes courage and a whole lot of financial capacity. And with the help the government and nonprofit organizations, it will help many young people to strive in getting their degree of their choice. And with this aids that student receives it will help motivate others that wish to continue with their education to push through. </a:t>
            </a:r>
          </a:p>
          <a:p>
            <a:pPr marL="0" indent="0">
              <a:buNone/>
            </a:pPr>
            <a:endParaRPr lang="en-US" sz="2400"/>
          </a:p>
          <a:p>
            <a:r>
              <a:rPr lang="en-US" sz="2400">
                <a:cs typeface="Calibri"/>
              </a:rPr>
              <a:t>Being a student is a full-time job. Instead of having to pay high tuition fees, more money should be available to students to pay for tuition. Students are the future generation of teachers, doctors, therapists, counselors, etc. it should not be so hard financially to get an education. Instead of students having to pay for school, more money should be awarded to everyone alike to get educated. </a:t>
            </a:r>
          </a:p>
          <a:p>
            <a:endParaRPr lang="en-US" sz="2400"/>
          </a:p>
        </p:txBody>
      </p:sp>
      <p:pic>
        <p:nvPicPr>
          <p:cNvPr id="4" name="Picture 11">
            <a:extLst>
              <a:ext uri="{FF2B5EF4-FFF2-40B4-BE49-F238E27FC236}">
                <a16:creationId xmlns:a16="http://schemas.microsoft.com/office/drawing/2014/main" id="{E9E9E5F1-0D24-D065-919F-4B5BC6853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2398" y="2062239"/>
            <a:ext cx="283122" cy="221350"/>
          </a:xfrm>
          <a:prstGeom prst="rect">
            <a:avLst/>
          </a:prstGeom>
        </p:spPr>
      </p:pic>
      <p:pic>
        <p:nvPicPr>
          <p:cNvPr id="6" name="Picture 19">
            <a:extLst>
              <a:ext uri="{FF2B5EF4-FFF2-40B4-BE49-F238E27FC236}">
                <a16:creationId xmlns:a16="http://schemas.microsoft.com/office/drawing/2014/main" id="{2EE8C1BF-15BC-711F-14A2-1ACA1C5F3D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1124699" y="3426398"/>
            <a:ext cx="258531" cy="202125"/>
          </a:xfrm>
          <a:prstGeom prst="rect">
            <a:avLst/>
          </a:prstGeom>
        </p:spPr>
      </p:pic>
      <p:pic>
        <p:nvPicPr>
          <p:cNvPr id="10" name="Picture 11">
            <a:extLst>
              <a:ext uri="{FF2B5EF4-FFF2-40B4-BE49-F238E27FC236}">
                <a16:creationId xmlns:a16="http://schemas.microsoft.com/office/drawing/2014/main" id="{1F9A98A9-500F-896D-F863-03C131D8C1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9367" y="4059809"/>
            <a:ext cx="283122" cy="221350"/>
          </a:xfrm>
          <a:prstGeom prst="rect">
            <a:avLst/>
          </a:prstGeom>
        </p:spPr>
      </p:pic>
      <p:pic>
        <p:nvPicPr>
          <p:cNvPr id="11" name="Picture 19">
            <a:extLst>
              <a:ext uri="{FF2B5EF4-FFF2-40B4-BE49-F238E27FC236}">
                <a16:creationId xmlns:a16="http://schemas.microsoft.com/office/drawing/2014/main" id="{DBB92911-0495-BAA9-31AC-8F9194E8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1155680" y="5560197"/>
            <a:ext cx="258531" cy="202125"/>
          </a:xfrm>
          <a:prstGeom prst="rect">
            <a:avLst/>
          </a:prstGeom>
        </p:spPr>
      </p:pic>
      <p:pic>
        <p:nvPicPr>
          <p:cNvPr id="15" name="Picture 4">
            <a:extLst>
              <a:ext uri="{FF2B5EF4-FFF2-40B4-BE49-F238E27FC236}">
                <a16:creationId xmlns:a16="http://schemas.microsoft.com/office/drawing/2014/main" id="{096948E7-9FA5-9B5E-0095-3AEF83D21C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C9BE88-CF20-006A-BEEE-FF4ECDA195A3}"/>
              </a:ext>
            </a:extLst>
          </p:cNvPr>
          <p:cNvSpPr txBox="1">
            <a:spLocks noGrp="1" noRot="1" noMove="1" noResize="1" noEditPoints="1" noAdjustHandles="1" noChangeArrowheads="1" noChangeShapeType="1"/>
          </p:cNvSpPr>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186674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191-AB69-9908-8175-05823B9E3C3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a:solidFill>
                  <a:schemeClr val="tx1">
                    <a:lumMod val="85000"/>
                    <a:lumOff val="15000"/>
                  </a:schemeClr>
                </a:solidFill>
              </a:rPr>
              <a:t>REFLECTING ON </a:t>
            </a:r>
            <a:br>
              <a:rPr lang="en-US" sz="5400" b="1">
                <a:solidFill>
                  <a:schemeClr val="tx1">
                    <a:lumMod val="85000"/>
                    <a:lumOff val="15000"/>
                  </a:schemeClr>
                </a:solidFill>
              </a:rPr>
            </a:br>
            <a:r>
              <a:rPr lang="en-US" sz="5400" b="1">
                <a:solidFill>
                  <a:schemeClr val="tx1">
                    <a:lumMod val="85000"/>
                    <a:lumOff val="15000"/>
                  </a:schemeClr>
                </a:solidFill>
              </a:rPr>
              <a:t>BASIC NEEDS</a:t>
            </a:r>
          </a:p>
        </p:txBody>
      </p:sp>
    </p:spTree>
    <p:extLst>
      <p:ext uri="{BB962C8B-B14F-4D97-AF65-F5344CB8AC3E}">
        <p14:creationId xmlns:p14="http://schemas.microsoft.com/office/powerpoint/2010/main" val="236779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2B9C-B500-A521-B73B-FB5D2707A120}"/>
              </a:ext>
            </a:extLst>
          </p:cNvPr>
          <p:cNvSpPr>
            <a:spLocks noGrp="1"/>
          </p:cNvSpPr>
          <p:nvPr>
            <p:ph type="title"/>
          </p:nvPr>
        </p:nvSpPr>
        <p:spPr/>
        <p:txBody>
          <a:bodyPr>
            <a:normAutofit/>
          </a:bodyPr>
          <a:lstStyle/>
          <a:p>
            <a:r>
              <a:rPr lang="en-US"/>
              <a:t>AGENDA	</a:t>
            </a:r>
          </a:p>
        </p:txBody>
      </p:sp>
      <p:sp>
        <p:nvSpPr>
          <p:cNvPr id="3" name="Content Placeholder 2">
            <a:extLst>
              <a:ext uri="{FF2B5EF4-FFF2-40B4-BE49-F238E27FC236}">
                <a16:creationId xmlns:a16="http://schemas.microsoft.com/office/drawing/2014/main" id="{C081F3EE-EDF8-00F7-9BF2-F6B37ED29E6D}"/>
              </a:ext>
            </a:extLst>
          </p:cNvPr>
          <p:cNvSpPr>
            <a:spLocks noGrp="1"/>
          </p:cNvSpPr>
          <p:nvPr>
            <p:ph idx="1"/>
          </p:nvPr>
        </p:nvSpPr>
        <p:spPr>
          <a:xfrm>
            <a:off x="1097280" y="2088188"/>
            <a:ext cx="7540093" cy="4023360"/>
          </a:xfrm>
        </p:spPr>
        <p:txBody>
          <a:bodyPr>
            <a:normAutofit/>
          </a:bodyPr>
          <a:lstStyle/>
          <a:p>
            <a:r>
              <a:rPr lang="en-US" sz="2400" dirty="0"/>
              <a:t>Welcome &amp; Introductions</a:t>
            </a:r>
          </a:p>
          <a:p>
            <a:r>
              <a:rPr lang="en-US" sz="2400" dirty="0"/>
              <a:t>Understanding Students’ Needs</a:t>
            </a:r>
          </a:p>
          <a:p>
            <a:r>
              <a:rPr lang="en-US" sz="2400" dirty="0"/>
              <a:t>ACTIVITY: Reflecting on Basic Needs</a:t>
            </a:r>
          </a:p>
          <a:p>
            <a:r>
              <a:rPr lang="en-US" sz="2400" dirty="0"/>
              <a:t>ACTIVITY: What </a:t>
            </a:r>
            <a:r>
              <a:rPr lang="en-US" sz="2400" dirty="0">
                <a:highlight>
                  <a:srgbClr val="FFFF00"/>
                </a:highlight>
              </a:rPr>
              <a:t>Mentors &amp; … </a:t>
            </a:r>
            <a:r>
              <a:rPr lang="en-US" sz="2400" dirty="0"/>
              <a:t>Need to Know About Our Lives Outside of School</a:t>
            </a:r>
          </a:p>
          <a:p>
            <a:r>
              <a:rPr lang="en-US" sz="2400" dirty="0"/>
              <a:t>Connecting to Resources</a:t>
            </a:r>
          </a:p>
        </p:txBody>
      </p:sp>
      <p:pic>
        <p:nvPicPr>
          <p:cNvPr id="4" name="Picture 3">
            <a:extLst>
              <a:ext uri="{FF2B5EF4-FFF2-40B4-BE49-F238E27FC236}">
                <a16:creationId xmlns:a16="http://schemas.microsoft.com/office/drawing/2014/main" id="{2373BCD7-AF75-8559-D4FD-E36B9786B5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850" y="3764702"/>
            <a:ext cx="2037830" cy="2032735"/>
          </a:xfrm>
          <a:prstGeom prst="rect">
            <a:avLst/>
          </a:prstGeom>
        </p:spPr>
      </p:pic>
    </p:spTree>
    <p:extLst>
      <p:ext uri="{BB962C8B-B14F-4D97-AF65-F5344CB8AC3E}">
        <p14:creationId xmlns:p14="http://schemas.microsoft.com/office/powerpoint/2010/main" val="83275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6F56-BBE0-9111-AF98-8BE1C7C2F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DBCE4-7E54-127B-5263-16F71409D032}"/>
              </a:ext>
            </a:extLst>
          </p:cNvPr>
          <p:cNvSpPr>
            <a:spLocks noGrp="1"/>
          </p:cNvSpPr>
          <p:nvPr>
            <p:ph type="title"/>
          </p:nvPr>
        </p:nvSpPr>
        <p:spPr/>
        <p:txBody>
          <a:bodyPr/>
          <a:lstStyle/>
          <a:p>
            <a:r>
              <a:rPr lang="en-US" dirty="0"/>
              <a:t>ACTIVITY: DESCRIBING BASIC NEEDS</a:t>
            </a:r>
          </a:p>
        </p:txBody>
      </p:sp>
      <p:sp>
        <p:nvSpPr>
          <p:cNvPr id="3" name="Content Placeholder 2">
            <a:extLst>
              <a:ext uri="{FF2B5EF4-FFF2-40B4-BE49-F238E27FC236}">
                <a16:creationId xmlns:a16="http://schemas.microsoft.com/office/drawing/2014/main" id="{FA41B788-2FAD-F41F-E4DE-04BCC1A9EA8B}"/>
              </a:ext>
            </a:extLst>
          </p:cNvPr>
          <p:cNvSpPr>
            <a:spLocks noGrp="1"/>
          </p:cNvSpPr>
          <p:nvPr>
            <p:ph idx="1"/>
          </p:nvPr>
        </p:nvSpPr>
        <p:spPr>
          <a:xfrm>
            <a:off x="1097280" y="1957244"/>
            <a:ext cx="10058400" cy="4023360"/>
          </a:xfrm>
        </p:spPr>
        <p:txBody>
          <a:bodyPr>
            <a:normAutofit/>
          </a:bodyPr>
          <a:lstStyle/>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Each table has </a:t>
            </a:r>
            <a:r>
              <a:rPr lang="en-US" sz="2800" dirty="0">
                <a:latin typeface="Calibri" panose="020F0502020204030204" pitchFamily="34" charset="0"/>
              </a:rPr>
              <a:t>chart paper for describing one category of basic need (listed on the next slide)</a:t>
            </a:r>
          </a:p>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Share ideas, experiences, and impressions on the chart paper. </a:t>
            </a:r>
          </a:p>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When you’re finished, hang the chart paper on the wall.</a:t>
            </a:r>
          </a:p>
          <a:p>
            <a:endParaRPr lang="en-US" dirty="0"/>
          </a:p>
        </p:txBody>
      </p:sp>
      <p:pic>
        <p:nvPicPr>
          <p:cNvPr id="4" name="Picture 4">
            <a:extLst>
              <a:ext uri="{FF2B5EF4-FFF2-40B4-BE49-F238E27FC236}">
                <a16:creationId xmlns:a16="http://schemas.microsoft.com/office/drawing/2014/main" id="{7F92037B-62A2-9B39-6A1A-76C4071D543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3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1CC8-C8D6-7999-0D54-524B7B0E59C9}"/>
              </a:ext>
            </a:extLst>
          </p:cNvPr>
          <p:cNvSpPr>
            <a:spLocks noGrp="1"/>
          </p:cNvSpPr>
          <p:nvPr>
            <p:ph type="title"/>
          </p:nvPr>
        </p:nvSpPr>
        <p:spPr>
          <a:xfrm>
            <a:off x="408432" y="1557527"/>
            <a:ext cx="3200400" cy="2286000"/>
          </a:xfrm>
        </p:spPr>
        <p:txBody>
          <a:bodyPr anchor="b">
            <a:normAutofit/>
          </a:bodyPr>
          <a:lstStyle/>
          <a:p>
            <a:r>
              <a:rPr lang="en-US" b="1"/>
              <a:t>REFLECTING ON BASIC NEEDS</a:t>
            </a:r>
          </a:p>
        </p:txBody>
      </p:sp>
      <p:graphicFrame>
        <p:nvGraphicFramePr>
          <p:cNvPr id="6" name="Content Placeholder 2" descr="Image listing food insecurity, housing insecurity, childcare and caregiving, transportation, mental health, meeting our basic needs is… and meeting our basic needs is not">
            <a:extLst>
              <a:ext uri="{FF2B5EF4-FFF2-40B4-BE49-F238E27FC236}">
                <a16:creationId xmlns:a16="http://schemas.microsoft.com/office/drawing/2014/main" id="{E26529D6-EEDD-2A00-027B-348A4DDCD837}"/>
              </a:ext>
            </a:extLst>
          </p:cNvPr>
          <p:cNvGraphicFramePr>
            <a:graphicFrameLocks noGrp="1"/>
          </p:cNvGraphicFramePr>
          <p:nvPr>
            <p:ph idx="1"/>
            <p:extLst>
              <p:ext uri="{D42A27DB-BD31-4B8C-83A1-F6EECF244321}">
                <p14:modId xmlns:p14="http://schemas.microsoft.com/office/powerpoint/2010/main" val="3422161241"/>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40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219FE-8220-18EB-C3BD-CDA80A54A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D8076-8EF5-5189-FA1E-5BE20296742F}"/>
              </a:ext>
            </a:extLst>
          </p:cNvPr>
          <p:cNvSpPr>
            <a:spLocks noGrp="1"/>
          </p:cNvSpPr>
          <p:nvPr>
            <p:ph type="title"/>
          </p:nvPr>
        </p:nvSpPr>
        <p:spPr/>
        <p:txBody>
          <a:bodyPr/>
          <a:lstStyle/>
          <a:p>
            <a:r>
              <a:rPr lang="en-US"/>
              <a:t>ACTIVITY: GALLERY WALK</a:t>
            </a:r>
          </a:p>
        </p:txBody>
      </p:sp>
      <p:sp>
        <p:nvSpPr>
          <p:cNvPr id="3" name="Content Placeholder 2">
            <a:extLst>
              <a:ext uri="{FF2B5EF4-FFF2-40B4-BE49-F238E27FC236}">
                <a16:creationId xmlns:a16="http://schemas.microsoft.com/office/drawing/2014/main" id="{BE4F6D3F-E125-6A09-A5F6-97534C7D695C}"/>
              </a:ext>
            </a:extLst>
          </p:cNvPr>
          <p:cNvSpPr>
            <a:spLocks noGrp="1"/>
          </p:cNvSpPr>
          <p:nvPr>
            <p:ph idx="1"/>
          </p:nvPr>
        </p:nvSpPr>
        <p:spPr>
          <a:xfrm>
            <a:off x="1097280" y="1957244"/>
            <a:ext cx="10058400" cy="4023360"/>
          </a:xfrm>
        </p:spPr>
        <p:txBody>
          <a:bodyPr>
            <a:normAutofit/>
          </a:bodyPr>
          <a:lstStyle/>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Walk around the room and interact with the responses.</a:t>
            </a:r>
          </a:p>
          <a:p>
            <a:pPr marL="1270000" lvl="1" indent="-317500" fontAlgn="base">
              <a:lnSpc>
                <a:spcPct val="110000"/>
              </a:lnSpc>
            </a:pPr>
            <a:r>
              <a:rPr lang="en-US" sz="2800" b="0" i="0" u="none" strike="noStrike" dirty="0">
                <a:effectLst/>
                <a:latin typeface="Calibri" panose="020F0502020204030204" pitchFamily="34" charset="0"/>
              </a:rPr>
              <a:t>What resonates with you? </a:t>
            </a:r>
          </a:p>
          <a:p>
            <a:pPr marL="1270000" lvl="1" indent="-317500" fontAlgn="base">
              <a:lnSpc>
                <a:spcPct val="110000"/>
              </a:lnSpc>
            </a:pPr>
            <a:r>
              <a:rPr lang="en-US" sz="2800" b="0" i="0" u="none" strike="noStrike" dirty="0">
                <a:effectLst/>
                <a:latin typeface="Calibri" panose="020F0502020204030204" pitchFamily="34" charset="0"/>
              </a:rPr>
              <a:t>What questions do you have?  </a:t>
            </a:r>
          </a:p>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Use sticky notes, markers, or stickers to annotate and respond. </a:t>
            </a:r>
          </a:p>
          <a:p>
            <a:pPr marL="514350" indent="-514350" algn="l" rtl="0" fontAlgn="base">
              <a:lnSpc>
                <a:spcPct val="110000"/>
              </a:lnSpc>
              <a:buFont typeface="+mj-lt"/>
              <a:buAutoNum type="arabicPeriod"/>
            </a:pPr>
            <a:r>
              <a:rPr lang="en-US" sz="2800" b="0" i="0" u="none" strike="noStrike" dirty="0">
                <a:effectLst/>
                <a:latin typeface="Calibri" panose="020F0502020204030204" pitchFamily="34" charset="0"/>
              </a:rPr>
              <a:t>Let’s do this silently. </a:t>
            </a:r>
          </a:p>
          <a:p>
            <a:endParaRPr lang="en-US" dirty="0"/>
          </a:p>
        </p:txBody>
      </p:sp>
      <p:pic>
        <p:nvPicPr>
          <p:cNvPr id="4" name="Picture 4">
            <a:extLst>
              <a:ext uri="{FF2B5EF4-FFF2-40B4-BE49-F238E27FC236}">
                <a16:creationId xmlns:a16="http://schemas.microsoft.com/office/drawing/2014/main" id="{9B5066B1-896A-E8F0-4EEB-4D83844A398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3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191-AB69-9908-8175-05823B9E3C3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a:solidFill>
                  <a:schemeClr val="tx1">
                    <a:lumMod val="85000"/>
                    <a:lumOff val="15000"/>
                  </a:schemeClr>
                </a:solidFill>
              </a:rPr>
              <a:t>WHAT MENTORS &amp; PIs NEED TO KNOW ABOUT OUR LIVES OUTSIDE OF SCHOOL</a:t>
            </a:r>
          </a:p>
        </p:txBody>
      </p:sp>
    </p:spTree>
    <p:extLst>
      <p:ext uri="{BB962C8B-B14F-4D97-AF65-F5344CB8AC3E}">
        <p14:creationId xmlns:p14="http://schemas.microsoft.com/office/powerpoint/2010/main" val="41408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7A09-F370-A34E-0348-1231719689F6}"/>
              </a:ext>
            </a:extLst>
          </p:cNvPr>
          <p:cNvSpPr>
            <a:spLocks noGrp="1"/>
          </p:cNvSpPr>
          <p:nvPr>
            <p:ph type="title"/>
          </p:nvPr>
        </p:nvSpPr>
        <p:spPr/>
        <p:txBody>
          <a:bodyPr/>
          <a:lstStyle/>
          <a:p>
            <a:r>
              <a:rPr lang="en-US"/>
              <a:t>ACTIVITY: RESOURCE CREATION</a:t>
            </a:r>
          </a:p>
        </p:txBody>
      </p:sp>
      <p:sp>
        <p:nvSpPr>
          <p:cNvPr id="3" name="Content Placeholder 2">
            <a:extLst>
              <a:ext uri="{FF2B5EF4-FFF2-40B4-BE49-F238E27FC236}">
                <a16:creationId xmlns:a16="http://schemas.microsoft.com/office/drawing/2014/main" id="{48ECFA2D-F733-3959-D40E-F016C7BE1C1D}"/>
              </a:ext>
            </a:extLst>
          </p:cNvPr>
          <p:cNvSpPr>
            <a:spLocks noGrp="1"/>
          </p:cNvSpPr>
          <p:nvPr>
            <p:ph idx="1"/>
          </p:nvPr>
        </p:nvSpPr>
        <p:spPr/>
        <p:txBody>
          <a:bodyPr/>
          <a:lstStyle/>
          <a:p>
            <a:r>
              <a:rPr lang="en-US" sz="3200" b="1" dirty="0"/>
              <a:t>You are the experts in what you need to be successful!</a:t>
            </a:r>
          </a:p>
          <a:p>
            <a:endParaRPr lang="en-US" sz="1100" b="1" dirty="0"/>
          </a:p>
          <a:p>
            <a:pPr marL="457200" indent="-457200">
              <a:buFont typeface="+mj-lt"/>
              <a:buAutoNum type="arabicPeriod"/>
            </a:pPr>
            <a:r>
              <a:rPr lang="en-US" sz="2400" dirty="0"/>
              <a:t>Within your table groups, brainstorm a list of 3-5 (or more!) things that you want to make sure </a:t>
            </a:r>
            <a:r>
              <a:rPr lang="en-US" sz="2400" dirty="0">
                <a:highlight>
                  <a:srgbClr val="FFFF00"/>
                </a:highlight>
              </a:rPr>
              <a:t>mentors, SSTEM PIs, faculty members, NSF</a:t>
            </a:r>
            <a:r>
              <a:rPr lang="en-US" sz="2400" dirty="0"/>
              <a:t> understand about your lives outside of school.</a:t>
            </a:r>
          </a:p>
          <a:p>
            <a:pPr marL="457200" indent="-457200">
              <a:buFont typeface="+mj-lt"/>
              <a:buAutoNum type="arabicPeriod"/>
            </a:pPr>
            <a:r>
              <a:rPr lang="en-US" sz="2400" dirty="0"/>
              <a:t>Record your ideas on the paper provided.</a:t>
            </a:r>
          </a:p>
          <a:p>
            <a:endParaRPr lang="en-US" dirty="0"/>
          </a:p>
          <a:p>
            <a:r>
              <a:rPr lang="en-US" sz="2400" b="1" dirty="0"/>
              <a:t>We will combine all of your ideas into a document and make that available to </a:t>
            </a:r>
            <a:r>
              <a:rPr lang="en-US" sz="2400" b="1" dirty="0">
                <a:highlight>
                  <a:srgbClr val="FFFF00"/>
                </a:highlight>
              </a:rPr>
              <a:t>you, to PIs, and to NSF</a:t>
            </a:r>
            <a:r>
              <a:rPr lang="en-US" sz="2400" b="1" dirty="0"/>
              <a:t>.</a:t>
            </a:r>
          </a:p>
          <a:p>
            <a:endParaRPr lang="en-US" dirty="0"/>
          </a:p>
        </p:txBody>
      </p:sp>
      <p:pic>
        <p:nvPicPr>
          <p:cNvPr id="4" name="Picture 4">
            <a:extLst>
              <a:ext uri="{FF2B5EF4-FFF2-40B4-BE49-F238E27FC236}">
                <a16:creationId xmlns:a16="http://schemas.microsoft.com/office/drawing/2014/main" id="{56E14C14-9614-095E-F050-5E4C3E15733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0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938899-0DA6-2958-FE3C-309C3747F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43813-FAB3-124E-DDEE-F5D7CC54F4A1}"/>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a:solidFill>
                  <a:schemeClr val="tx1">
                    <a:lumMod val="85000"/>
                    <a:lumOff val="15000"/>
                  </a:schemeClr>
                </a:solidFill>
              </a:rPr>
              <a:t>TAKING ACTION</a:t>
            </a:r>
          </a:p>
        </p:txBody>
      </p:sp>
    </p:spTree>
    <p:extLst>
      <p:ext uri="{BB962C8B-B14F-4D97-AF65-F5344CB8AC3E}">
        <p14:creationId xmlns:p14="http://schemas.microsoft.com/office/powerpoint/2010/main" val="309178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A0B6-CECD-7B69-E82B-ECAFC6582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2C11D-851C-5341-1E7E-6617729898A3}"/>
              </a:ext>
            </a:extLst>
          </p:cNvPr>
          <p:cNvSpPr>
            <a:spLocks noGrp="1"/>
          </p:cNvSpPr>
          <p:nvPr>
            <p:ph type="title"/>
          </p:nvPr>
        </p:nvSpPr>
        <p:spPr/>
        <p:txBody>
          <a:bodyPr>
            <a:normAutofit/>
          </a:bodyPr>
          <a:lstStyle/>
          <a:p>
            <a:br>
              <a:rPr lang="en-US" sz="4800"/>
            </a:br>
            <a:r>
              <a:rPr lang="en-US" b="1"/>
              <a:t>STEPS YOU CAN TAKE</a:t>
            </a:r>
            <a:endParaRPr lang="en-US" sz="2900" b="1"/>
          </a:p>
        </p:txBody>
      </p:sp>
      <p:sp>
        <p:nvSpPr>
          <p:cNvPr id="3" name="Content Placeholder 2">
            <a:extLst>
              <a:ext uri="{FF2B5EF4-FFF2-40B4-BE49-F238E27FC236}">
                <a16:creationId xmlns:a16="http://schemas.microsoft.com/office/drawing/2014/main" id="{75737B39-FEC6-6368-7FA5-9574C52CF830}"/>
              </a:ext>
            </a:extLst>
          </p:cNvPr>
          <p:cNvSpPr>
            <a:spLocks noGrp="1"/>
          </p:cNvSpPr>
          <p:nvPr>
            <p:ph idx="1"/>
          </p:nvPr>
        </p:nvSpPr>
        <p:spPr>
          <a:xfrm>
            <a:off x="1066800" y="2005648"/>
            <a:ext cx="10058400" cy="4023360"/>
          </a:xfrm>
        </p:spPr>
        <p:txBody>
          <a:bodyPr>
            <a:normAutofit/>
          </a:bodyPr>
          <a:lstStyle/>
          <a:p>
            <a:pPr marL="742950" marR="0" lvl="1" indent="-285750">
              <a:lnSpc>
                <a:spcPct val="115000"/>
              </a:lnSpc>
              <a:spcBef>
                <a:spcPts val="0"/>
              </a:spcBef>
              <a:spcAft>
                <a:spcPts val="0"/>
              </a:spcAft>
              <a:buFont typeface="Courier New" panose="02070309020205020404" pitchFamily="49" charset="0"/>
              <a:buChar char="o"/>
            </a:pPr>
            <a:r>
              <a:rPr lang="en-US" sz="2400" b="1"/>
              <a:t>Become a peer navigator </a:t>
            </a:r>
            <a:endParaRPr lang="en-US" sz="2400"/>
          </a:p>
          <a:p>
            <a:pPr marL="742950" marR="0" lvl="1" indent="-285750">
              <a:lnSpc>
                <a:spcPct val="115000"/>
              </a:lnSpc>
              <a:spcBef>
                <a:spcPts val="0"/>
              </a:spcBef>
              <a:spcAft>
                <a:spcPts val="0"/>
              </a:spcAft>
              <a:buFont typeface="Courier New" panose="02070309020205020404" pitchFamily="49" charset="0"/>
              <a:buChar char="o"/>
            </a:pPr>
            <a:r>
              <a:rPr lang="en-US" sz="2400" b="1"/>
              <a:t>Join your campus basic needs advisory committee (or help start one!)</a:t>
            </a:r>
            <a:endParaRPr lang="en-US" sz="2400"/>
          </a:p>
          <a:p>
            <a:pPr marL="742950" marR="0" lvl="1" indent="-285750">
              <a:lnSpc>
                <a:spcPct val="115000"/>
              </a:lnSpc>
              <a:spcBef>
                <a:spcPts val="0"/>
              </a:spcBef>
              <a:spcAft>
                <a:spcPts val="0"/>
              </a:spcAft>
              <a:buFont typeface="Courier New" panose="02070309020205020404" pitchFamily="49" charset="0"/>
              <a:buChar char="o"/>
            </a:pPr>
            <a:r>
              <a:rPr lang="en-US" sz="2400" b="1" kern="100">
                <a:ea typeface="Aptos" panose="020B0004020202020204" pitchFamily="34" charset="0"/>
                <a:cs typeface="Times New Roman" panose="02020603050405020304" pitchFamily="18" charset="0"/>
              </a:rPr>
              <a:t>Collaborate with student government to address basic needs</a:t>
            </a:r>
          </a:p>
          <a:p>
            <a:pPr marL="742950" marR="0" lvl="1" indent="-285750">
              <a:lnSpc>
                <a:spcPct val="115000"/>
              </a:lnSpc>
              <a:spcBef>
                <a:spcPts val="0"/>
              </a:spcBef>
              <a:spcAft>
                <a:spcPts val="0"/>
              </a:spcAft>
              <a:buFont typeface="Courier New" panose="02070309020205020404" pitchFamily="49" charset="0"/>
              <a:buChar char="o"/>
            </a:pPr>
            <a:r>
              <a:rPr lang="en-US" sz="2400" b="1"/>
              <a:t>Connect and build community! </a:t>
            </a:r>
            <a:endParaRPr lang="en-US" sz="2400" kern="100">
              <a:effectLs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endParaRPr lang="en-US" sz="2400" kern="100">
              <a:effectLst/>
              <a:ea typeface="Aptos" panose="020B0004020202020204" pitchFamily="34" charset="0"/>
              <a:cs typeface="Times New Roman" panose="02020603050405020304" pitchFamily="18" charset="0"/>
            </a:endParaRPr>
          </a:p>
          <a:p>
            <a:endParaRPr lang="en-US" sz="2400"/>
          </a:p>
        </p:txBody>
      </p:sp>
      <p:pic>
        <p:nvPicPr>
          <p:cNvPr id="15" name="Picture 4">
            <a:extLst>
              <a:ext uri="{FF2B5EF4-FFF2-40B4-BE49-F238E27FC236}">
                <a16:creationId xmlns:a16="http://schemas.microsoft.com/office/drawing/2014/main" id="{8DA4B988-52F2-625A-FA9E-1F46BF0308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62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A61D2-FF12-A821-D561-BEAFFE29D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85E37-6EAD-61D3-186F-E2757CE66091}"/>
              </a:ext>
            </a:extLst>
          </p:cNvPr>
          <p:cNvSpPr>
            <a:spLocks noGrp="1"/>
          </p:cNvSpPr>
          <p:nvPr>
            <p:ph type="title"/>
          </p:nvPr>
        </p:nvSpPr>
        <p:spPr/>
        <p:txBody>
          <a:bodyPr>
            <a:normAutofit/>
          </a:bodyPr>
          <a:lstStyle/>
          <a:p>
            <a:br>
              <a:rPr lang="en-US" sz="4800" dirty="0">
                <a:highlight>
                  <a:srgbClr val="FFFF00"/>
                </a:highlight>
              </a:rPr>
            </a:br>
            <a:r>
              <a:rPr lang="en-US" b="1" dirty="0">
                <a:highlight>
                  <a:srgbClr val="FFFF00"/>
                </a:highlight>
              </a:rPr>
              <a:t>ADD INFO ABOUT LOCAL RESOURCES</a:t>
            </a:r>
            <a:endParaRPr lang="en-US" sz="2900" b="1" dirty="0">
              <a:highlight>
                <a:srgbClr val="FFFF00"/>
              </a:highlight>
            </a:endParaRPr>
          </a:p>
        </p:txBody>
      </p:sp>
      <p:sp>
        <p:nvSpPr>
          <p:cNvPr id="3" name="Content Placeholder 2">
            <a:extLst>
              <a:ext uri="{FF2B5EF4-FFF2-40B4-BE49-F238E27FC236}">
                <a16:creationId xmlns:a16="http://schemas.microsoft.com/office/drawing/2014/main" id="{6DD4EB4B-A4A5-824A-0F00-1D36691B682F}"/>
              </a:ext>
            </a:extLst>
          </p:cNvPr>
          <p:cNvSpPr>
            <a:spLocks noGrp="1"/>
          </p:cNvSpPr>
          <p:nvPr>
            <p:ph idx="1"/>
          </p:nvPr>
        </p:nvSpPr>
        <p:spPr>
          <a:xfrm>
            <a:off x="1066800" y="2005648"/>
            <a:ext cx="10058400" cy="4023360"/>
          </a:xfrm>
        </p:spPr>
        <p:txBody>
          <a:bodyPr>
            <a:normAutofit/>
          </a:bodyPr>
          <a:lstStyle/>
          <a:p>
            <a:pPr marL="742950" marR="0" lvl="1" indent="-285750">
              <a:lnSpc>
                <a:spcPct val="115000"/>
              </a:lnSpc>
              <a:spcBef>
                <a:spcPts val="0"/>
              </a:spcBef>
              <a:spcAft>
                <a:spcPts val="0"/>
              </a:spcAft>
              <a:buFont typeface="Courier New" panose="02070309020205020404" pitchFamily="49" charset="0"/>
              <a:buChar char="o"/>
            </a:pPr>
            <a:r>
              <a:rPr lang="en-US" sz="2400" b="1" dirty="0">
                <a:highlight>
                  <a:srgbClr val="FFFF00"/>
                </a:highlight>
              </a:rPr>
              <a:t>Campus supports</a:t>
            </a:r>
            <a:endParaRPr lang="en-US" sz="2400" dirty="0">
              <a:highlight>
                <a:srgbClr val="FFFF00"/>
              </a:highlight>
            </a:endParaRPr>
          </a:p>
          <a:p>
            <a:pPr marL="742950" marR="0" lvl="1" indent="-285750">
              <a:lnSpc>
                <a:spcPct val="115000"/>
              </a:lnSpc>
              <a:spcBef>
                <a:spcPts val="0"/>
              </a:spcBef>
              <a:spcAft>
                <a:spcPts val="0"/>
              </a:spcAft>
              <a:buFont typeface="Courier New" panose="02070309020205020404" pitchFamily="49" charset="0"/>
              <a:buChar char="o"/>
            </a:pPr>
            <a:r>
              <a:rPr lang="en-US" sz="2400" b="1" dirty="0">
                <a:highlight>
                  <a:srgbClr val="FFFF00"/>
                </a:highlight>
              </a:rPr>
              <a:t>Local non-profit or community-based organizations</a:t>
            </a:r>
            <a:endParaRPr lang="en-US" sz="2400" dirty="0">
              <a:highlight>
                <a:srgbClr val="FFFF00"/>
              </a:highlight>
            </a:endParaRPr>
          </a:p>
          <a:p>
            <a:pPr marL="742950" marR="0" lvl="1" indent="-285750">
              <a:lnSpc>
                <a:spcPct val="115000"/>
              </a:lnSpc>
              <a:spcBef>
                <a:spcPts val="0"/>
              </a:spcBef>
              <a:spcAft>
                <a:spcPts val="0"/>
              </a:spcAft>
              <a:buFont typeface="Courier New" panose="02070309020205020404" pitchFamily="49" charset="0"/>
              <a:buChar char="o"/>
            </a:pPr>
            <a:r>
              <a:rPr lang="en-US" sz="2400" b="1" kern="100" dirty="0">
                <a:highlight>
                  <a:srgbClr val="FFFF00"/>
                </a:highlight>
                <a:ea typeface="Aptos" panose="020B0004020202020204" pitchFamily="34" charset="0"/>
                <a:cs typeface="Times New Roman" panose="02020603050405020304" pitchFamily="18" charset="0"/>
              </a:rPr>
              <a:t>Public benefits</a:t>
            </a:r>
          </a:p>
          <a:p>
            <a:pPr marL="742950" marR="0" lvl="1" indent="-285750">
              <a:lnSpc>
                <a:spcPct val="115000"/>
              </a:lnSpc>
              <a:spcBef>
                <a:spcPts val="0"/>
              </a:spcBef>
              <a:spcAft>
                <a:spcPts val="0"/>
              </a:spcAft>
              <a:buFont typeface="Courier New" panose="02070309020205020404" pitchFamily="49" charset="0"/>
              <a:buChar char="o"/>
            </a:pPr>
            <a:r>
              <a:rPr lang="en-US" sz="2400" b="1" dirty="0">
                <a:highlight>
                  <a:srgbClr val="FFFF00"/>
                </a:highlight>
              </a:rPr>
              <a:t>How to get involved in advocacy efforts</a:t>
            </a:r>
            <a:endParaRPr lang="en-US" sz="2400" kern="100" dirty="0">
              <a:effectLst/>
              <a:highlight>
                <a:srgbClr val="FFFF00"/>
              </a:highligh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endParaRPr lang="en-US" sz="2400" kern="100" dirty="0">
              <a:effectLst/>
              <a:ea typeface="Aptos" panose="020B0004020202020204" pitchFamily="34" charset="0"/>
              <a:cs typeface="Times New Roman" panose="02020603050405020304" pitchFamily="18" charset="0"/>
            </a:endParaRPr>
          </a:p>
          <a:p>
            <a:endParaRPr lang="en-US" sz="2400" dirty="0"/>
          </a:p>
        </p:txBody>
      </p:sp>
      <p:pic>
        <p:nvPicPr>
          <p:cNvPr id="15" name="Picture 4">
            <a:extLst>
              <a:ext uri="{FF2B5EF4-FFF2-40B4-BE49-F238E27FC236}">
                <a16:creationId xmlns:a16="http://schemas.microsoft.com/office/drawing/2014/main" id="{421406A3-2DDF-5296-D2DA-B0818EAB01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5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A5CA7D-C391-F842-01DB-1CEDE13AF427}"/>
              </a:ext>
            </a:extLst>
          </p:cNvPr>
          <p:cNvSpPr txBox="1">
            <a:spLocks noGrp="1" noRot="1" noMove="1" noResize="1" noEditPoints="1" noAdjustHandles="1" noChangeArrowheads="1" noChangeShapeType="1"/>
          </p:cNvSpPr>
          <p:nvPr>
            <p:ph type="title" idx="4294967295"/>
          </p:nvPr>
        </p:nvSpPr>
        <p:spPr>
          <a:xfrm>
            <a:off x="0" y="5729288"/>
            <a:ext cx="4448175" cy="460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www.studentbasicneeds.com</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screenshot from the SBNC webpage">
            <a:extLst>
              <a:ext uri="{FF2B5EF4-FFF2-40B4-BE49-F238E27FC236}">
                <a16:creationId xmlns:a16="http://schemas.microsoft.com/office/drawing/2014/main" id="{BEFB80E0-1172-12CC-B373-B6241C1E8A46}"/>
              </a:ext>
            </a:extLst>
          </p:cNvPr>
          <p:cNvPicPr>
            <a:picLocks noGrp="1" noRot="1" noChangeAspect="1" noMove="1" noResize="1" noEditPoints="1" noAdjustHandles="1" noChangeArrowheads="1" noChangeShapeType="1" noCrop="1"/>
          </p:cNvPicPr>
          <p:nvPr/>
        </p:nvPicPr>
        <p:blipFill>
          <a:blip r:embed="rId2"/>
          <a:stretch>
            <a:fillRect/>
          </a:stretch>
        </p:blipFill>
        <p:spPr>
          <a:xfrm>
            <a:off x="1433146" y="189353"/>
            <a:ext cx="9325708" cy="5331994"/>
          </a:xfrm>
          <a:prstGeom prst="rect">
            <a:avLst/>
          </a:prstGeom>
        </p:spPr>
      </p:pic>
    </p:spTree>
    <p:extLst>
      <p:ext uri="{BB962C8B-B14F-4D97-AF65-F5344CB8AC3E}">
        <p14:creationId xmlns:p14="http://schemas.microsoft.com/office/powerpoint/2010/main" val="109118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599F-9282-90E1-05C4-984AF528E79F}"/>
            </a:ext>
          </a:extLst>
        </p:cNvPr>
        <p:cNvGrpSpPr/>
        <p:nvPr/>
      </p:nvGrpSpPr>
      <p:grpSpPr>
        <a:xfrm>
          <a:off x="0" y="0"/>
          <a:ext cx="0" cy="0"/>
          <a:chOff x="0" y="0"/>
          <a:chExt cx="0" cy="0"/>
        </a:xfrm>
      </p:grpSpPr>
      <p:pic>
        <p:nvPicPr>
          <p:cNvPr id="5" name="Picture 4" descr="screenshot from the last mile webpage">
            <a:extLst>
              <a:ext uri="{FF2B5EF4-FFF2-40B4-BE49-F238E27FC236}">
                <a16:creationId xmlns:a16="http://schemas.microsoft.com/office/drawing/2014/main" id="{3D17F292-1B87-E5E9-7367-EC840CAB3071}"/>
              </a:ext>
            </a:extLst>
          </p:cNvPr>
          <p:cNvPicPr>
            <a:picLocks noChangeAspect="1"/>
          </p:cNvPicPr>
          <p:nvPr/>
        </p:nvPicPr>
        <p:blipFill>
          <a:blip r:embed="rId2"/>
          <a:stretch>
            <a:fillRect/>
          </a:stretch>
        </p:blipFill>
        <p:spPr>
          <a:xfrm>
            <a:off x="1209281" y="502192"/>
            <a:ext cx="9773438" cy="5636773"/>
          </a:xfrm>
          <a:prstGeom prst="rect">
            <a:avLst/>
          </a:prstGeom>
        </p:spPr>
      </p:pic>
      <p:sp>
        <p:nvSpPr>
          <p:cNvPr id="3" name="Title 2">
            <a:extLst>
              <a:ext uri="{FF2B5EF4-FFF2-40B4-BE49-F238E27FC236}">
                <a16:creationId xmlns:a16="http://schemas.microsoft.com/office/drawing/2014/main" id="{8477C53A-77FE-BBDF-0CAD-1A24F2B4536D}"/>
              </a:ext>
            </a:extLst>
          </p:cNvPr>
          <p:cNvSpPr txBox="1">
            <a:spLocks noGrp="1"/>
          </p:cNvSpPr>
          <p:nvPr>
            <p:ph type="title" idx="4294967295"/>
          </p:nvPr>
        </p:nvSpPr>
        <p:spPr>
          <a:xfrm>
            <a:off x="0" y="855663"/>
            <a:ext cx="3073400" cy="369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https://</a:t>
            </a:r>
            <a:r>
              <a:rPr kumimoji="0" lang="en-US" sz="1800" b="1" i="0" u="none" strike="noStrike" kern="1200" cap="none" spc="0" normalizeH="0" baseline="0" noProof="0" dirty="0" err="1">
                <a:ln>
                  <a:noFill/>
                </a:ln>
                <a:solidFill>
                  <a:schemeClr val="tx1"/>
                </a:solidFill>
                <a:effectLst/>
                <a:uLnTx/>
                <a:uFillTx/>
                <a:latin typeface="+mn-lt"/>
                <a:ea typeface="+mn-ea"/>
                <a:cs typeface="+mn-cs"/>
              </a:rPr>
              <a:t>www.lastmile-ed.org</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E9A6C22C-FD9C-3D26-DA34-D1999F1CC679}"/>
              </a:ext>
            </a:extLst>
          </p:cNvPr>
          <p:cNvSpPr txBox="1"/>
          <p:nvPr/>
        </p:nvSpPr>
        <p:spPr>
          <a:xfrm>
            <a:off x="304800" y="167640"/>
            <a:ext cx="3257495" cy="369332"/>
          </a:xfrm>
          <a:prstGeom prst="rect">
            <a:avLst/>
          </a:prstGeom>
          <a:noFill/>
        </p:spPr>
        <p:txBody>
          <a:bodyPr wrap="none" rtlCol="0">
            <a:spAutoFit/>
          </a:bodyPr>
          <a:lstStyle/>
          <a:p>
            <a:r>
              <a:rPr lang="en-US" dirty="0">
                <a:solidFill>
                  <a:srgbClr val="0070C0"/>
                </a:solidFill>
              </a:rPr>
              <a:t>For students in computing fields:</a:t>
            </a:r>
          </a:p>
        </p:txBody>
      </p:sp>
    </p:spTree>
    <p:extLst>
      <p:ext uri="{BB962C8B-B14F-4D97-AF65-F5344CB8AC3E}">
        <p14:creationId xmlns:p14="http://schemas.microsoft.com/office/powerpoint/2010/main" val="316635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5660-7CA3-7600-B669-393A3D546691}"/>
              </a:ext>
            </a:extLst>
          </p:cNvPr>
          <p:cNvSpPr>
            <a:spLocks noGrp="1" noRot="1" noMove="1" noResize="1" noEditPoints="1" noAdjustHandles="1" noChangeArrowheads="1" noChangeShapeType="1"/>
          </p:cNvSpPr>
          <p:nvPr>
            <p:ph type="title"/>
          </p:nvPr>
        </p:nvSpPr>
        <p:spPr>
          <a:xfrm>
            <a:off x="5181601" y="824813"/>
            <a:ext cx="6368142" cy="955403"/>
          </a:xfrm>
        </p:spPr>
        <p:txBody>
          <a:bodyPr>
            <a:normAutofit/>
          </a:bodyPr>
          <a:lstStyle/>
          <a:p>
            <a:r>
              <a:rPr lang="en-US" b="1" err="1"/>
              <a:t>INTuitN</a:t>
            </a:r>
            <a:r>
              <a:rPr lang="en-US" b="1"/>
              <a:t> STEM</a:t>
            </a:r>
          </a:p>
        </p:txBody>
      </p:sp>
      <p:sp>
        <p:nvSpPr>
          <p:cNvPr id="3" name="Content Placeholder 2">
            <a:extLst>
              <a:ext uri="{FF2B5EF4-FFF2-40B4-BE49-F238E27FC236}">
                <a16:creationId xmlns:a16="http://schemas.microsoft.com/office/drawing/2014/main" id="{1584FDF6-C074-8E6C-1EDA-0064D8DDD19B}"/>
              </a:ext>
            </a:extLst>
          </p:cNvPr>
          <p:cNvSpPr>
            <a:spLocks noGrp="1" noRot="1" noMove="1" noResize="1" noEditPoints="1" noAdjustHandles="1" noChangeArrowheads="1" noChangeShapeType="1"/>
          </p:cNvSpPr>
          <p:nvPr>
            <p:ph idx="1"/>
          </p:nvPr>
        </p:nvSpPr>
        <p:spPr>
          <a:xfrm>
            <a:off x="5181601" y="2198914"/>
            <a:ext cx="6368142" cy="3670180"/>
          </a:xfrm>
        </p:spPr>
        <p:txBody>
          <a:bodyPr>
            <a:normAutofit/>
          </a:bodyPr>
          <a:lstStyle/>
          <a:p>
            <a:r>
              <a:rPr lang="en-US" b="1" dirty="0"/>
              <a:t>Materials for this focus group are from an NSF S-STEM Research Hub (NSF award 2137824), called </a:t>
            </a:r>
            <a:r>
              <a:rPr lang="en-US" b="1" dirty="0" err="1"/>
              <a:t>INTuitN</a:t>
            </a:r>
            <a:endParaRPr lang="en-US" b="1" dirty="0"/>
          </a:p>
          <a:p>
            <a:pPr lvl="1"/>
            <a:r>
              <a:rPr lang="en-US" dirty="0"/>
              <a:t>Investigating Non-Tuition Needs among community college STEM students</a:t>
            </a:r>
          </a:p>
          <a:p>
            <a:pPr lvl="1"/>
            <a:r>
              <a:rPr lang="en-US" dirty="0"/>
              <a:t>You can learn more about </a:t>
            </a:r>
            <a:r>
              <a:rPr lang="en-US" dirty="0" err="1"/>
              <a:t>INTuitN</a:t>
            </a:r>
            <a:r>
              <a:rPr lang="en-US" dirty="0"/>
              <a:t> on their </a:t>
            </a:r>
            <a:r>
              <a:rPr lang="en-US" dirty="0">
                <a:hlinkClick r:id="rId3"/>
              </a:rPr>
              <a:t>webpage</a:t>
            </a:r>
            <a:r>
              <a:rPr lang="en-US" dirty="0"/>
              <a:t>.</a:t>
            </a:r>
          </a:p>
          <a:p>
            <a:r>
              <a:rPr lang="en-US" b="1" dirty="0"/>
              <a:t>The focus group is intended to: </a:t>
            </a:r>
          </a:p>
          <a:p>
            <a:pPr lvl="1"/>
            <a:r>
              <a:rPr lang="en-US" dirty="0"/>
              <a:t>Help students share their needs with campus leaders</a:t>
            </a:r>
          </a:p>
          <a:p>
            <a:pPr lvl="1"/>
            <a:r>
              <a:rPr lang="en-US" dirty="0"/>
              <a:t>Provide information about resources</a:t>
            </a:r>
          </a:p>
        </p:txBody>
      </p:sp>
      <p:pic>
        <p:nvPicPr>
          <p:cNvPr id="1026" name="Picture 2">
            <a:extLst>
              <a:ext uri="{FF2B5EF4-FFF2-40B4-BE49-F238E27FC236}">
                <a16:creationId xmlns:a16="http://schemas.microsoft.com/office/drawing/2014/main" id="{6653CCDF-4DAB-01DA-8BB6-D9AF57C2B3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9162" y="5308600"/>
            <a:ext cx="1214842" cy="1224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291F762-17A7-3DC7-B755-FF1064175C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tretch>
            <a:fillRect/>
          </a:stretch>
        </p:blipFill>
        <p:spPr>
          <a:xfrm>
            <a:off x="6696976" y="5411697"/>
            <a:ext cx="3895708" cy="451082"/>
          </a:xfrm>
          <a:prstGeom prst="rect">
            <a:avLst/>
          </a:prstGeom>
        </p:spPr>
      </p:pic>
      <p:pic>
        <p:nvPicPr>
          <p:cNvPr id="7" name="Picture 6">
            <a:extLst>
              <a:ext uri="{FF2B5EF4-FFF2-40B4-BE49-F238E27FC236}">
                <a16:creationId xmlns:a16="http://schemas.microsoft.com/office/drawing/2014/main" id="{046503C4-2E88-BF19-8123-FE70717F7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0775690" y="4891318"/>
            <a:ext cx="957059" cy="1309659"/>
          </a:xfrm>
          <a:prstGeom prst="rect">
            <a:avLst/>
          </a:prstGeom>
        </p:spPr>
      </p:pic>
      <p:pic>
        <p:nvPicPr>
          <p:cNvPr id="6" name="Picture 5">
            <a:extLst>
              <a:ext uri="{FF2B5EF4-FFF2-40B4-BE49-F238E27FC236}">
                <a16:creationId xmlns:a16="http://schemas.microsoft.com/office/drawing/2014/main" id="{BF366202-10BB-DB62-35FC-ED0158884E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7237311" y="6009075"/>
            <a:ext cx="2555072" cy="763693"/>
          </a:xfrm>
          <a:prstGeom prst="rect">
            <a:avLst/>
          </a:prstGeom>
        </p:spPr>
      </p:pic>
      <p:pic>
        <p:nvPicPr>
          <p:cNvPr id="4" name="Picture 4">
            <a:extLst>
              <a:ext uri="{FF2B5EF4-FFF2-40B4-BE49-F238E27FC236}">
                <a16:creationId xmlns:a16="http://schemas.microsoft.com/office/drawing/2014/main" id="{19DFDE2E-680F-8C14-274F-B02C11594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5ECF54-C428-ED4C-DA4A-304572380C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9"/>
          <a:srcRect l="14585" r="47308"/>
          <a:stretch/>
        </p:blipFill>
        <p:spPr>
          <a:xfrm>
            <a:off x="20" y="-12128"/>
            <a:ext cx="4654276" cy="6870127"/>
          </a:xfrm>
          <a:prstGeom prst="rect">
            <a:avLst/>
          </a:prstGeom>
        </p:spPr>
      </p:pic>
    </p:spTree>
    <p:extLst>
      <p:ext uri="{BB962C8B-B14F-4D97-AF65-F5344CB8AC3E}">
        <p14:creationId xmlns:p14="http://schemas.microsoft.com/office/powerpoint/2010/main" val="2161008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from the Hope Center resources page">
            <a:extLst>
              <a:ext uri="{FF2B5EF4-FFF2-40B4-BE49-F238E27FC236}">
                <a16:creationId xmlns:a16="http://schemas.microsoft.com/office/drawing/2014/main" id="{D5BB97BB-3BFB-F050-85D6-25AE39B21301}"/>
              </a:ext>
            </a:extLst>
          </p:cNvPr>
          <p:cNvPicPr>
            <a:picLocks noChangeAspect="1"/>
          </p:cNvPicPr>
          <p:nvPr/>
        </p:nvPicPr>
        <p:blipFill>
          <a:blip r:embed="rId2"/>
          <a:stretch>
            <a:fillRect/>
          </a:stretch>
        </p:blipFill>
        <p:spPr>
          <a:xfrm>
            <a:off x="1468315" y="585191"/>
            <a:ext cx="9255370" cy="5687618"/>
          </a:xfrm>
          <a:prstGeom prst="rect">
            <a:avLst/>
          </a:prstGeom>
        </p:spPr>
      </p:pic>
      <p:sp>
        <p:nvSpPr>
          <p:cNvPr id="3" name="Title 2">
            <a:extLst>
              <a:ext uri="{FF2B5EF4-FFF2-40B4-BE49-F238E27FC236}">
                <a16:creationId xmlns:a16="http://schemas.microsoft.com/office/drawing/2014/main" id="{A4FB01F8-52B8-F322-34D9-53500C05A2AA}"/>
              </a:ext>
            </a:extLst>
          </p:cNvPr>
          <p:cNvSpPr txBox="1">
            <a:spLocks noGrp="1"/>
          </p:cNvSpPr>
          <p:nvPr>
            <p:ph type="title" idx="4294967295"/>
          </p:nvPr>
        </p:nvSpPr>
        <p:spPr>
          <a:xfrm>
            <a:off x="0" y="5291138"/>
            <a:ext cx="3071813" cy="369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https://</a:t>
            </a:r>
            <a:r>
              <a:rPr kumimoji="0" lang="en-US" sz="1800" b="1" i="0" u="none" strike="noStrike" kern="1200" cap="none" spc="0" normalizeH="0" baseline="0" noProof="0" dirty="0" err="1">
                <a:ln>
                  <a:noFill/>
                </a:ln>
                <a:solidFill>
                  <a:schemeClr val="tx1"/>
                </a:solidFill>
                <a:effectLst/>
                <a:uLnTx/>
                <a:uFillTx/>
                <a:latin typeface="+mn-lt"/>
                <a:ea typeface="+mn-ea"/>
                <a:cs typeface="+mn-cs"/>
              </a:rPr>
              <a:t>hope.temple.edu</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6365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7A08-6807-7082-292E-B5FC21C084C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4" name="Picture 3" descr="Intuition STEM logo">
            <a:extLst>
              <a:ext uri="{FF2B5EF4-FFF2-40B4-BE49-F238E27FC236}">
                <a16:creationId xmlns:a16="http://schemas.microsoft.com/office/drawing/2014/main" id="{B11F32B7-D362-73DF-27DA-D24B4598D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68531"/>
            <a:ext cx="4001315" cy="3991311"/>
          </a:xfrm>
          <a:prstGeom prst="rect">
            <a:avLst/>
          </a:prstGeom>
        </p:spPr>
      </p:pic>
    </p:spTree>
    <p:extLst>
      <p:ext uri="{BB962C8B-B14F-4D97-AF65-F5344CB8AC3E}">
        <p14:creationId xmlns:p14="http://schemas.microsoft.com/office/powerpoint/2010/main" val="312827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57D-F16A-1CB7-3336-4D6B6F4949CA}"/>
              </a:ext>
            </a:extLst>
          </p:cNvPr>
          <p:cNvSpPr>
            <a:spLocks noGrp="1" noRot="1" noMove="1" noResize="1" noEditPoints="1" noAdjustHandles="1" noChangeArrowheads="1" noChangeShapeType="1"/>
          </p:cNvSpPr>
          <p:nvPr>
            <p:ph type="title"/>
          </p:nvPr>
        </p:nvSpPr>
        <p:spPr>
          <a:xfrm>
            <a:off x="5289753" y="2352485"/>
            <a:ext cx="6269346" cy="1520124"/>
          </a:xfrm>
        </p:spPr>
        <p:txBody>
          <a:bodyPr vert="horz" lIns="91440" tIns="45720" rIns="91440" bIns="45720" rtlCol="0" anchor="b">
            <a:normAutofit/>
          </a:bodyPr>
          <a:lstStyle/>
          <a:p>
            <a:r>
              <a:rPr lang="en-US" sz="5400"/>
              <a:t>Warm up question</a:t>
            </a:r>
          </a:p>
        </p:txBody>
      </p:sp>
      <p:sp>
        <p:nvSpPr>
          <p:cNvPr id="4" name="Rectangle 3">
            <a:extLst>
              <a:ext uri="{FF2B5EF4-FFF2-40B4-BE49-F238E27FC236}">
                <a16:creationId xmlns:a16="http://schemas.microsoft.com/office/drawing/2014/main" id="{903DE1E4-B374-2E81-51D8-EDE17218288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1012" y="6277249"/>
            <a:ext cx="12694023" cy="779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D729073-7950-9181-995A-22B841C743C3}"/>
              </a:ext>
            </a:extLst>
          </p:cNvPr>
          <p:cNvSpPr>
            <a:spLocks noGrp="1" noRot="1" noMove="1" noResize="1" noEditPoints="1" noAdjustHandles="1" noChangeArrowheads="1" noChangeShapeType="1"/>
          </p:cNvSpPr>
          <p:nvPr>
            <p:ph type="body" idx="1"/>
          </p:nvPr>
        </p:nvSpPr>
        <p:spPr>
          <a:xfrm>
            <a:off x="5289753" y="4455621"/>
            <a:ext cx="6269347" cy="1238616"/>
          </a:xfrm>
        </p:spPr>
        <p:txBody>
          <a:bodyPr vert="horz" lIns="91440" tIns="45720" rIns="91440" bIns="45720" rtlCol="0">
            <a:normAutofit/>
          </a:bodyPr>
          <a:lstStyle/>
          <a:p>
            <a:r>
              <a:rPr lang="en-US" b="1" dirty="0">
                <a:solidFill>
                  <a:schemeClr val="tx1">
                    <a:lumMod val="85000"/>
                    <a:lumOff val="15000"/>
                  </a:schemeClr>
                </a:solidFill>
              </a:rPr>
              <a:t>What brought you to this focus group today?</a:t>
            </a:r>
          </a:p>
        </p:txBody>
      </p:sp>
      <p:pic>
        <p:nvPicPr>
          <p:cNvPr id="5" name="Picture 4">
            <a:extLst>
              <a:ext uri="{FF2B5EF4-FFF2-40B4-BE49-F238E27FC236}">
                <a16:creationId xmlns:a16="http://schemas.microsoft.com/office/drawing/2014/main" id="{B95CA778-BAAA-41BD-71B1-E14F26620E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l="2155" r="52728" b="-1"/>
          <a:stretch/>
        </p:blipFill>
        <p:spPr>
          <a:xfrm>
            <a:off x="-1" y="10"/>
            <a:ext cx="4635315" cy="6857989"/>
          </a:xfrm>
          <a:prstGeom prst="rect">
            <a:avLst/>
          </a:prstGeom>
        </p:spPr>
      </p:pic>
    </p:spTree>
    <p:extLst>
      <p:ext uri="{BB962C8B-B14F-4D97-AF65-F5344CB8AC3E}">
        <p14:creationId xmlns:p14="http://schemas.microsoft.com/office/powerpoint/2010/main" val="10585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E191-AB69-9908-8175-05823B9E3C36}"/>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a:solidFill>
                  <a:schemeClr val="tx1">
                    <a:lumMod val="85000"/>
                    <a:lumOff val="15000"/>
                  </a:schemeClr>
                </a:solidFill>
              </a:rPr>
              <a:t>UNDERSTANDING STUDENTS’ BASIC NEEDS</a:t>
            </a:r>
          </a:p>
        </p:txBody>
      </p:sp>
    </p:spTree>
    <p:extLst>
      <p:ext uri="{BB962C8B-B14F-4D97-AF65-F5344CB8AC3E}">
        <p14:creationId xmlns:p14="http://schemas.microsoft.com/office/powerpoint/2010/main" val="205486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 Placeholder 4">
            <a:extLst>
              <a:ext uri="{FF2B5EF4-FFF2-40B4-BE49-F238E27FC236}">
                <a16:creationId xmlns:a16="http://schemas.microsoft.com/office/drawing/2014/main" id="{4CB33910-2C68-79AE-269E-4D87DCFD5CA7}"/>
              </a:ext>
              <a:ext uri="{C183D7F6-B498-43B3-948B-1728B52AA6E4}">
                <adec:decorative xmlns:adec="http://schemas.microsoft.com/office/drawing/2017/decorative" val="1"/>
              </a:ext>
            </a:extLst>
          </p:cNvPr>
          <p:cNvGraphicFramePr/>
          <p:nvPr/>
        </p:nvGraphicFramePr>
        <p:xfrm>
          <a:off x="718459" y="1164386"/>
          <a:ext cx="10755085" cy="448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FA224B26-7B63-3CFE-9AD1-5177DC737E97}"/>
              </a:ext>
              <a:ext uri="{C183D7F6-B498-43B3-948B-1728B52AA6E4}">
                <adec:decorative xmlns:adec="http://schemas.microsoft.com/office/drawing/2017/decorative" val="1"/>
              </a:ext>
            </a:extLst>
          </p:cNvPr>
          <p:cNvSpPr/>
          <p:nvPr/>
        </p:nvSpPr>
        <p:spPr>
          <a:xfrm>
            <a:off x="718456" y="710475"/>
            <a:ext cx="11493864" cy="30479"/>
          </a:xfrm>
          <a:prstGeom prst="rect">
            <a:avLst/>
          </a:prstGeom>
          <a:solidFill>
            <a:srgbClr val="A41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1CA251A-F120-7361-5168-A340DDE19A8C}"/>
              </a:ext>
              <a:ext uri="{C183D7F6-B498-43B3-948B-1728B52AA6E4}">
                <adec:decorative xmlns:adec="http://schemas.microsoft.com/office/drawing/2017/decorative" val="1"/>
              </a:ext>
            </a:extLst>
          </p:cNvPr>
          <p:cNvSpPr/>
          <p:nvPr/>
        </p:nvSpPr>
        <p:spPr>
          <a:xfrm flipV="1">
            <a:off x="0" y="340187"/>
            <a:ext cx="11473544" cy="30480"/>
          </a:xfrm>
          <a:prstGeom prst="rect">
            <a:avLst/>
          </a:prstGeom>
          <a:solidFill>
            <a:srgbClr val="A41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5531FD7-7560-4EE4-9307-7E4D0EF9E479}"/>
              </a:ext>
              <a:ext uri="{C183D7F6-B498-43B3-948B-1728B52AA6E4}">
                <adec:decorative xmlns:adec="http://schemas.microsoft.com/office/drawing/2017/decorative" val="1"/>
              </a:ext>
            </a:extLst>
          </p:cNvPr>
          <p:cNvSpPr/>
          <p:nvPr/>
        </p:nvSpPr>
        <p:spPr>
          <a:xfrm>
            <a:off x="698136" y="6517814"/>
            <a:ext cx="11493864" cy="30479"/>
          </a:xfrm>
          <a:prstGeom prst="rect">
            <a:avLst/>
          </a:prstGeom>
          <a:solidFill>
            <a:srgbClr val="A41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C76593E-337D-EB09-CF00-E5169E3960E2}"/>
              </a:ext>
            </a:extLst>
          </p:cNvPr>
          <p:cNvSpPr>
            <a:spLocks noGrp="1"/>
          </p:cNvSpPr>
          <p:nvPr>
            <p:ph type="title" idx="4294967295"/>
          </p:nvPr>
        </p:nvSpPr>
        <p:spPr>
          <a:xfrm>
            <a:off x="0" y="-762000"/>
            <a:ext cx="5486400" cy="762000"/>
          </a:xfrm>
        </p:spPr>
        <p:txBody>
          <a:bodyPr vert="horz" wrap="square" lIns="60960" tIns="30480" rIns="60960" bIns="30480" rtlCol="0" anchor="b">
            <a:normAutofit/>
          </a:bodyPr>
          <a:lstStyle/>
          <a:p>
            <a:r>
              <a:rPr lang="en-US"/>
              <a:t>Definitions</a:t>
            </a:r>
          </a:p>
        </p:txBody>
      </p:sp>
    </p:spTree>
    <p:extLst>
      <p:ext uri="{BB962C8B-B14F-4D97-AF65-F5344CB8AC3E}">
        <p14:creationId xmlns:p14="http://schemas.microsoft.com/office/powerpoint/2010/main" val="416240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AE7CEB1-25CD-EE8D-A644-A4BB0B6FE0C2}"/>
              </a:ext>
            </a:extLst>
          </p:cNvPr>
          <p:cNvSpPr txBox="1">
            <a:spLocks noGrp="1"/>
          </p:cNvSpPr>
          <p:nvPr>
            <p:ph type="title" idx="4294967295"/>
          </p:nvPr>
        </p:nvSpPr>
        <p:spPr>
          <a:xfrm>
            <a:off x="0" y="249238"/>
            <a:ext cx="8077200" cy="671512"/>
          </a:xfrm>
          <a:prstGeom prst="rect">
            <a:avLst/>
          </a:prstGeom>
          <a:noFill/>
          <a:ln>
            <a:noFill/>
            <a:prstDash/>
          </a:ln>
          <a:effectLst/>
        </p:spPr>
        <p:txBody>
          <a:bodyPr rot="0" spcFirstLastPara="0" vertOverflow="overflow" horzOverflow="overflow" vert="horz" wrap="none" lIns="60960" tIns="30480" rIns="60960" bIns="30480" numCol="1" spcCol="0" rtlCol="0" fromWordArt="0" anchor="t" anchorCtr="0" forceAA="0" compatLnSpc="1">
            <a:prstTxWarp prst="textNoShape">
              <a:avLst/>
            </a:prstTxWarp>
            <a:spAutoFit/>
          </a:bodyPr>
          <a:lstStyle/>
          <a:p>
            <a:pPr>
              <a:spcBef>
                <a:spcPts val="0"/>
              </a:spcBef>
              <a:defRPr/>
            </a:pPr>
            <a:r>
              <a:rPr lang="en-US" sz="4400">
                <a:latin typeface="Aktiv Grotesk" panose="020B0504020202020204" pitchFamily="34" charset="0"/>
                <a:ea typeface="Aktiv Grotesk" panose="020B0504020202020204" pitchFamily="34" charset="0"/>
                <a:cs typeface="Aktiv Grotesk" panose="020B0504020202020204" pitchFamily="34" charset="0"/>
              </a:rPr>
              <a:t>Many Aspects of Basic Needs</a:t>
            </a:r>
          </a:p>
        </p:txBody>
      </p:sp>
      <p:sp>
        <p:nvSpPr>
          <p:cNvPr id="32" name="Rectangle 31">
            <a:extLst>
              <a:ext uri="{FF2B5EF4-FFF2-40B4-BE49-F238E27FC236}">
                <a16:creationId xmlns:a16="http://schemas.microsoft.com/office/drawing/2014/main" id="{2B9CAED2-0FBF-92B9-C401-1A80D02C5B2B}"/>
              </a:ext>
              <a:ext uri="{C183D7F6-B498-43B3-948B-1728B52AA6E4}">
                <adec:decorative xmlns:adec="http://schemas.microsoft.com/office/drawing/2017/decorative" val="1"/>
              </a:ext>
            </a:extLst>
          </p:cNvPr>
          <p:cNvSpPr/>
          <p:nvPr/>
        </p:nvSpPr>
        <p:spPr>
          <a:xfrm flipV="1">
            <a:off x="10131217" y="570564"/>
            <a:ext cx="2077715" cy="47567"/>
          </a:xfrm>
          <a:prstGeom prst="rect">
            <a:avLst/>
          </a:prstGeom>
          <a:solidFill>
            <a:srgbClr val="A41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3C7A30B-6B17-7B5A-FA5F-BFAF417CCB9B}"/>
              </a:ext>
            </a:extLst>
          </p:cNvPr>
          <p:cNvSpPr txBox="1"/>
          <p:nvPr/>
        </p:nvSpPr>
        <p:spPr>
          <a:xfrm>
            <a:off x="2880836" y="1203717"/>
            <a:ext cx="8292626" cy="5539530"/>
          </a:xfrm>
          <a:prstGeom prst="rect">
            <a:avLst/>
          </a:prstGeom>
          <a:noFill/>
        </p:spPr>
        <p:txBody>
          <a:bodyPr wrap="square" lIns="60960" tIns="30480" rIns="60960" bIns="30480" rtlCol="0" anchor="t">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Financial stability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Food</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Housing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Health and well-being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Childcare and parenting supports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Transportation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Technology and course supplies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Additional – legal, clothing, immigrant supports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2667"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3" name="Rectangle 2">
            <a:extLst>
              <a:ext uri="{FF2B5EF4-FFF2-40B4-BE49-F238E27FC236}">
                <a16:creationId xmlns:a16="http://schemas.microsoft.com/office/drawing/2014/main" id="{B85EBE0C-EB9D-DCAE-6F1E-6D50408A509B}"/>
              </a:ext>
              <a:ext uri="{C183D7F6-B498-43B3-948B-1728B52AA6E4}">
                <adec:decorative xmlns:adec="http://schemas.microsoft.com/office/drawing/2017/decorative" val="1"/>
              </a:ext>
            </a:extLst>
          </p:cNvPr>
          <p:cNvSpPr/>
          <p:nvPr/>
        </p:nvSpPr>
        <p:spPr>
          <a:xfrm flipV="1">
            <a:off x="-3387" y="545776"/>
            <a:ext cx="2057393" cy="41875"/>
          </a:xfrm>
          <a:prstGeom prst="rect">
            <a:avLst/>
          </a:prstGeom>
          <a:solidFill>
            <a:srgbClr val="A41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F5D322DF-49FA-D19C-441A-657FD4A2D7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355" y="5544526"/>
            <a:ext cx="609600" cy="609600"/>
          </a:xfrm>
          <a:prstGeom prst="rect">
            <a:avLst/>
          </a:prstGeom>
        </p:spPr>
      </p:pic>
      <p:pic>
        <p:nvPicPr>
          <p:cNvPr id="6" name="Graphic 5">
            <a:extLst>
              <a:ext uri="{FF2B5EF4-FFF2-40B4-BE49-F238E27FC236}">
                <a16:creationId xmlns:a16="http://schemas.microsoft.com/office/drawing/2014/main" id="{8166916E-B390-AB47-89A1-D112165308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9301" y="3703263"/>
            <a:ext cx="609600" cy="609600"/>
          </a:xfrm>
          <a:prstGeom prst="rect">
            <a:avLst/>
          </a:prstGeom>
        </p:spPr>
      </p:pic>
      <p:pic>
        <p:nvPicPr>
          <p:cNvPr id="7" name="Graphic 6">
            <a:extLst>
              <a:ext uri="{FF2B5EF4-FFF2-40B4-BE49-F238E27FC236}">
                <a16:creationId xmlns:a16="http://schemas.microsoft.com/office/drawing/2014/main" id="{5820FBEA-D9C8-7742-766D-2E52D0E5D73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0588" y="4938541"/>
            <a:ext cx="609600" cy="609600"/>
          </a:xfrm>
          <a:prstGeom prst="rect">
            <a:avLst/>
          </a:prstGeom>
        </p:spPr>
      </p:pic>
      <p:pic>
        <p:nvPicPr>
          <p:cNvPr id="8" name="Graphic 7">
            <a:extLst>
              <a:ext uri="{FF2B5EF4-FFF2-40B4-BE49-F238E27FC236}">
                <a16:creationId xmlns:a16="http://schemas.microsoft.com/office/drawing/2014/main" id="{891B1A08-5955-E295-C4F5-644074FCC25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5355" y="1845359"/>
            <a:ext cx="609600" cy="609600"/>
          </a:xfrm>
          <a:prstGeom prst="rect">
            <a:avLst/>
          </a:prstGeom>
        </p:spPr>
      </p:pic>
      <p:pic>
        <p:nvPicPr>
          <p:cNvPr id="9" name="Graphic 8">
            <a:extLst>
              <a:ext uri="{FF2B5EF4-FFF2-40B4-BE49-F238E27FC236}">
                <a16:creationId xmlns:a16="http://schemas.microsoft.com/office/drawing/2014/main" id="{832CFCA5-F242-789D-6417-F60FDEC06BD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00588" y="3064907"/>
            <a:ext cx="609600" cy="609600"/>
          </a:xfrm>
          <a:prstGeom prst="rect">
            <a:avLst/>
          </a:prstGeom>
        </p:spPr>
      </p:pic>
      <p:pic>
        <p:nvPicPr>
          <p:cNvPr id="10" name="Graphic 9">
            <a:extLst>
              <a:ext uri="{FF2B5EF4-FFF2-40B4-BE49-F238E27FC236}">
                <a16:creationId xmlns:a16="http://schemas.microsoft.com/office/drawing/2014/main" id="{6566F1EC-A215-30B4-B886-DDB24A78683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00115" y="4341618"/>
            <a:ext cx="609600" cy="609600"/>
          </a:xfrm>
          <a:prstGeom prst="rect">
            <a:avLst/>
          </a:prstGeom>
        </p:spPr>
      </p:pic>
      <p:pic>
        <p:nvPicPr>
          <p:cNvPr id="11" name="Graphic 10">
            <a:extLst>
              <a:ext uri="{FF2B5EF4-FFF2-40B4-BE49-F238E27FC236}">
                <a16:creationId xmlns:a16="http://schemas.microsoft.com/office/drawing/2014/main" id="{C1B82BE3-AB33-4737-7997-0302FEDCD1B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04162" y="2451345"/>
            <a:ext cx="609600" cy="609600"/>
          </a:xfrm>
          <a:prstGeom prst="rect">
            <a:avLst/>
          </a:prstGeom>
        </p:spPr>
      </p:pic>
      <p:pic>
        <p:nvPicPr>
          <p:cNvPr id="13" name="Graphic 12">
            <a:extLst>
              <a:ext uri="{FF2B5EF4-FFF2-40B4-BE49-F238E27FC236}">
                <a16:creationId xmlns:a16="http://schemas.microsoft.com/office/drawing/2014/main" id="{4AA0F342-FB5C-326F-7DB9-A63D7E991B88}"/>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59475" y="1283887"/>
            <a:ext cx="609600" cy="609600"/>
          </a:xfrm>
          <a:prstGeom prst="rect">
            <a:avLst/>
          </a:prstGeom>
        </p:spPr>
      </p:pic>
    </p:spTree>
    <p:extLst>
      <p:ext uri="{BB962C8B-B14F-4D97-AF65-F5344CB8AC3E}">
        <p14:creationId xmlns:p14="http://schemas.microsoft.com/office/powerpoint/2010/main" val="19735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8;p32">
            <a:extLst>
              <a:ext uri="{FF2B5EF4-FFF2-40B4-BE49-F238E27FC236}">
                <a16:creationId xmlns:a16="http://schemas.microsoft.com/office/drawing/2014/main" id="{6E879797-2C70-C32C-E927-E47CA9361757}"/>
              </a:ext>
            </a:extLst>
          </p:cNvPr>
          <p:cNvSpPr txBox="1">
            <a:spLocks noGrp="1" noRot="1" noMove="1" noResize="1" noEditPoints="1" noAdjustHandles="1" noChangeArrowheads="1" noChangeShapeType="1"/>
          </p:cNvSpPr>
          <p:nvPr>
            <p:ph type="title"/>
          </p:nvPr>
        </p:nvSpPr>
        <p:spPr>
          <a:xfrm>
            <a:off x="457200" y="907641"/>
            <a:ext cx="3200400" cy="228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r>
              <a:rPr lang="en" b="1" dirty="0">
                <a:solidFill>
                  <a:schemeClr val="bg1"/>
                </a:solidFill>
                <a:latin typeface="Proxima Nova Rg" panose="02000506030000020004" pitchFamily="2" charset="0"/>
              </a:rPr>
              <a:t>Maslow’s Hierarchy of  Needs</a:t>
            </a:r>
            <a:endParaRPr b="1" dirty="0">
              <a:solidFill>
                <a:schemeClr val="bg1"/>
              </a:solidFill>
              <a:latin typeface="Proxima Nova Rg" panose="02000506030000020004" pitchFamily="2" charset="0"/>
            </a:endParaRPr>
          </a:p>
        </p:txBody>
      </p:sp>
      <p:sp>
        <p:nvSpPr>
          <p:cNvPr id="7" name="Text Placeholder 6">
            <a:extLst>
              <a:ext uri="{FF2B5EF4-FFF2-40B4-BE49-F238E27FC236}">
                <a16:creationId xmlns:a16="http://schemas.microsoft.com/office/drawing/2014/main" id="{8EAE17E6-CFC2-0141-F124-E4128306862D}"/>
              </a:ext>
            </a:extLst>
          </p:cNvPr>
          <p:cNvSpPr>
            <a:spLocks noGrp="1" noRot="1" noMove="1" noResize="1" noEditPoints="1" noAdjustHandles="1" noChangeArrowheads="1" noChangeShapeType="1"/>
          </p:cNvSpPr>
          <p:nvPr>
            <p:ph type="body"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schemeClr val="bg1"/>
                </a:solidFill>
                <a:effectLst/>
                <a:uLnTx/>
                <a:uFillTx/>
                <a:latin typeface="Aktiv Grotesk" panose="020B0504020202020204" pitchFamily="34" charset="0"/>
                <a:ea typeface="Aktiv Grotesk" panose="020B0504020202020204" pitchFamily="34" charset="0"/>
                <a:cs typeface="Aktiv Grotesk" panose="020B0504020202020204" pitchFamily="34" charset="0"/>
              </a:rPr>
              <a:t>basic needs are not that basic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schemeClr val="bg1"/>
                </a:solidFill>
                <a:effectLst/>
                <a:uLnTx/>
                <a:uFillTx/>
                <a:latin typeface="Aktiv Grotesk" panose="020B0504020202020204" pitchFamily="34" charset="0"/>
                <a:ea typeface="Aktiv Grotesk" panose="020B0504020202020204" pitchFamily="34" charset="0"/>
                <a:cs typeface="Aktiv Grotesk" panose="020B0504020202020204" pitchFamily="34" charset="0"/>
              </a:rPr>
              <a:t>but they are foundational</a:t>
            </a:r>
          </a:p>
          <a:p>
            <a:endParaRPr lang="en-US"/>
          </a:p>
        </p:txBody>
      </p:sp>
      <p:pic>
        <p:nvPicPr>
          <p:cNvPr id="9" name="Content Placeholder 8" descr="Maslow’s hierarchy, with physiological needs and safety needs at the bottom, love and belonging and esteem in the middle, and self-actualization at the top">
            <a:extLst>
              <a:ext uri="{FF2B5EF4-FFF2-40B4-BE49-F238E27FC236}">
                <a16:creationId xmlns:a16="http://schemas.microsoft.com/office/drawing/2014/main" id="{BA76082E-F255-680F-E32A-4C42B8D0029F}"/>
              </a:ext>
            </a:extLst>
          </p:cNvPr>
          <p:cNvPicPr>
            <a:picLocks noGrp="1" noRot="1" noChangeAspect="1" noMove="1" noResize="1" noEditPoints="1" noAdjustHandles="1" noChangeArrowheads="1" noChangeShapeType="1" noCrop="1"/>
          </p:cNvPicPr>
          <p:nvPr>
            <p:ph idx="1"/>
          </p:nvPr>
        </p:nvPicPr>
        <p:blipFill>
          <a:blip r:embed="rId2"/>
          <a:stretch/>
        </p:blipFill>
        <p:spPr>
          <a:xfrm>
            <a:off x="4800600" y="1521425"/>
            <a:ext cx="6492875" cy="3678625"/>
          </a:xfrm>
        </p:spPr>
      </p:pic>
    </p:spTree>
    <p:extLst>
      <p:ext uri="{BB962C8B-B14F-4D97-AF65-F5344CB8AC3E}">
        <p14:creationId xmlns:p14="http://schemas.microsoft.com/office/powerpoint/2010/main" val="106200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1076E-7573-1371-139F-B2EEEFD2BA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24E3BA-770B-E4E9-5A99-ACF4BAF707D9}"/>
              </a:ext>
            </a:extLst>
          </p:cNvPr>
          <p:cNvSpPr>
            <a:spLocks noGrp="1" noRot="1" noMove="1" noResize="1" noEditPoints="1" noAdjustHandles="1" noChangeArrowheads="1" noChangeShapeType="1"/>
          </p:cNvSpPr>
          <p:nvPr>
            <p:ph type="title"/>
          </p:nvPr>
        </p:nvSpPr>
        <p:spPr>
          <a:xfrm>
            <a:off x="1149134" y="886216"/>
            <a:ext cx="10058400" cy="839888"/>
          </a:xfrm>
        </p:spPr>
        <p:txBody>
          <a:bodyPr/>
          <a:lstStyle/>
          <a:p>
            <a:r>
              <a:rPr lang="en-US" sz="4800" b="1"/>
              <a:t>Student Basic Needs Survey</a:t>
            </a:r>
            <a:endParaRPr lang="en-US"/>
          </a:p>
        </p:txBody>
      </p:sp>
      <p:sp>
        <p:nvSpPr>
          <p:cNvPr id="19" name="Freeform 19">
            <a:extLst>
              <a:ext uri="{FF2B5EF4-FFF2-40B4-BE49-F238E27FC236}">
                <a16:creationId xmlns:a16="http://schemas.microsoft.com/office/drawing/2014/main" id="{BF941830-3BEF-BD21-FDBF-0BBA7FCEF00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151922" y="2146852"/>
            <a:ext cx="3114261" cy="3931678"/>
          </a:xfrm>
          <a:custGeom>
            <a:avLst/>
            <a:gdLst/>
            <a:ahLst/>
            <a:cxnLst/>
            <a:rect l="l" t="t" r="r" b="b"/>
            <a:pathLst>
              <a:path w="6414276" h="2906666">
                <a:moveTo>
                  <a:pt x="23136" y="0"/>
                </a:moveTo>
                <a:lnTo>
                  <a:pt x="6391139" y="0"/>
                </a:lnTo>
                <a:cubicBezTo>
                  <a:pt x="6397276" y="0"/>
                  <a:pt x="6403160" y="2438"/>
                  <a:pt x="6407500" y="6776"/>
                </a:cubicBezTo>
                <a:cubicBezTo>
                  <a:pt x="6411838" y="11115"/>
                  <a:pt x="6414276" y="17000"/>
                  <a:pt x="6414276" y="23136"/>
                </a:cubicBezTo>
                <a:lnTo>
                  <a:pt x="6414276" y="2883529"/>
                </a:lnTo>
                <a:cubicBezTo>
                  <a:pt x="6414276" y="2889665"/>
                  <a:pt x="6411838" y="2895550"/>
                  <a:pt x="6407500" y="2899889"/>
                </a:cubicBezTo>
                <a:cubicBezTo>
                  <a:pt x="6403160" y="2904228"/>
                  <a:pt x="6397276" y="2906666"/>
                  <a:pt x="6391139" y="2906666"/>
                </a:cubicBezTo>
                <a:lnTo>
                  <a:pt x="23136" y="2906666"/>
                </a:lnTo>
                <a:cubicBezTo>
                  <a:pt x="17000" y="2906666"/>
                  <a:pt x="11115" y="2904228"/>
                  <a:pt x="6776" y="2899889"/>
                </a:cubicBezTo>
                <a:cubicBezTo>
                  <a:pt x="2438" y="2895550"/>
                  <a:pt x="0" y="2889665"/>
                  <a:pt x="0" y="2883529"/>
                </a:cubicBezTo>
                <a:lnTo>
                  <a:pt x="0" y="23136"/>
                </a:lnTo>
                <a:cubicBezTo>
                  <a:pt x="0" y="17000"/>
                  <a:pt x="2438" y="11115"/>
                  <a:pt x="6776" y="6776"/>
                </a:cubicBezTo>
                <a:cubicBezTo>
                  <a:pt x="11115" y="2438"/>
                  <a:pt x="17000" y="0"/>
                  <a:pt x="23136" y="0"/>
                </a:cubicBezTo>
                <a:close/>
              </a:path>
            </a:pathLst>
          </a:custGeom>
          <a:solidFill>
            <a:srgbClr val="F1EFE9"/>
          </a:solidFill>
          <a:ln>
            <a:solidFill>
              <a:srgbClr val="8064A2"/>
            </a:solidFill>
          </a:ln>
        </p:spPr>
        <p:txBody>
          <a:bodyPr/>
          <a:lstStyle/>
          <a:p>
            <a:pPr marL="574675" marR="0" lvl="0" indent="0" algn="l"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a:p>
            <a:pPr marL="1314450" marR="0" lvl="1"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3" name="Picture 20">
            <a:extLst>
              <a:ext uri="{FF2B5EF4-FFF2-40B4-BE49-F238E27FC236}">
                <a16:creationId xmlns:a16="http://schemas.microsoft.com/office/drawing/2014/main" id="{DB0985EE-D9E4-378B-4D65-44F4212C2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66190" y="2315652"/>
            <a:ext cx="1280148" cy="1306273"/>
          </a:xfrm>
          <a:prstGeom prst="rect">
            <a:avLst/>
          </a:prstGeom>
        </p:spPr>
      </p:pic>
      <p:sp>
        <p:nvSpPr>
          <p:cNvPr id="26" name="TextBox 24">
            <a:extLst>
              <a:ext uri="{FF2B5EF4-FFF2-40B4-BE49-F238E27FC236}">
                <a16:creationId xmlns:a16="http://schemas.microsoft.com/office/drawing/2014/main" id="{8C73BDC8-70F3-92B6-FA3B-9B19D694DFE9}"/>
              </a:ext>
            </a:extLst>
          </p:cNvPr>
          <p:cNvSpPr txBox="1">
            <a:spLocks noGrp="1" noRot="1" noMove="1" noResize="1" noEditPoints="1" noAdjustHandles="1" noChangeArrowheads="1" noChangeShapeType="1"/>
          </p:cNvSpPr>
          <p:nvPr/>
        </p:nvSpPr>
        <p:spPr>
          <a:xfrm>
            <a:off x="1149134" y="3989149"/>
            <a:ext cx="3114261" cy="1846659"/>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91 </a:t>
            </a: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colleges &amp; universities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a:p>
            <a:pPr marL="30163"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70</a:t>
            </a: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 community colleges</a:t>
            </a:r>
          </a:p>
          <a:p>
            <a:pPr marL="30163"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31" name="Freeform 19">
            <a:extLst>
              <a:ext uri="{FF2B5EF4-FFF2-40B4-BE49-F238E27FC236}">
                <a16:creationId xmlns:a16="http://schemas.microsoft.com/office/drawing/2014/main" id="{0BE37298-C8D3-052A-6376-086CB65A067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420895" y="2146852"/>
            <a:ext cx="3114261" cy="3931678"/>
          </a:xfrm>
          <a:custGeom>
            <a:avLst/>
            <a:gdLst/>
            <a:ahLst/>
            <a:cxnLst/>
            <a:rect l="l" t="t" r="r" b="b"/>
            <a:pathLst>
              <a:path w="6414276" h="2906666">
                <a:moveTo>
                  <a:pt x="23136" y="0"/>
                </a:moveTo>
                <a:lnTo>
                  <a:pt x="6391139" y="0"/>
                </a:lnTo>
                <a:cubicBezTo>
                  <a:pt x="6397276" y="0"/>
                  <a:pt x="6403160" y="2438"/>
                  <a:pt x="6407500" y="6776"/>
                </a:cubicBezTo>
                <a:cubicBezTo>
                  <a:pt x="6411838" y="11115"/>
                  <a:pt x="6414276" y="17000"/>
                  <a:pt x="6414276" y="23136"/>
                </a:cubicBezTo>
                <a:lnTo>
                  <a:pt x="6414276" y="2883529"/>
                </a:lnTo>
                <a:cubicBezTo>
                  <a:pt x="6414276" y="2889665"/>
                  <a:pt x="6411838" y="2895550"/>
                  <a:pt x="6407500" y="2899889"/>
                </a:cubicBezTo>
                <a:cubicBezTo>
                  <a:pt x="6403160" y="2904228"/>
                  <a:pt x="6397276" y="2906666"/>
                  <a:pt x="6391139" y="2906666"/>
                </a:cubicBezTo>
                <a:lnTo>
                  <a:pt x="23136" y="2906666"/>
                </a:lnTo>
                <a:cubicBezTo>
                  <a:pt x="17000" y="2906666"/>
                  <a:pt x="11115" y="2904228"/>
                  <a:pt x="6776" y="2899889"/>
                </a:cubicBezTo>
                <a:cubicBezTo>
                  <a:pt x="2438" y="2895550"/>
                  <a:pt x="0" y="2889665"/>
                  <a:pt x="0" y="2883529"/>
                </a:cubicBezTo>
                <a:lnTo>
                  <a:pt x="0" y="23136"/>
                </a:lnTo>
                <a:cubicBezTo>
                  <a:pt x="0" y="17000"/>
                  <a:pt x="2438" y="11115"/>
                  <a:pt x="6776" y="6776"/>
                </a:cubicBezTo>
                <a:cubicBezTo>
                  <a:pt x="11115" y="2438"/>
                  <a:pt x="17000" y="0"/>
                  <a:pt x="23136" y="0"/>
                </a:cubicBezTo>
                <a:close/>
              </a:path>
            </a:pathLst>
          </a:custGeom>
          <a:solidFill>
            <a:srgbClr val="F1EFE9"/>
          </a:solidFill>
          <a:ln>
            <a:solidFill>
              <a:srgbClr val="8064A2"/>
            </a:solidFill>
          </a:ln>
        </p:spPr>
        <p:txBody>
          <a:bodyPr/>
          <a:lstStyle/>
          <a:p>
            <a:pPr marL="574675" marR="0" lvl="0" indent="0" algn="l"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a:p>
            <a:pPr marL="1314450" marR="0" lvl="1"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TextBox 24">
            <a:extLst>
              <a:ext uri="{FF2B5EF4-FFF2-40B4-BE49-F238E27FC236}">
                <a16:creationId xmlns:a16="http://schemas.microsoft.com/office/drawing/2014/main" id="{38A51487-F476-24B4-CE44-5FDD2CA8013A}"/>
              </a:ext>
            </a:extLst>
          </p:cNvPr>
          <p:cNvSpPr txBox="1">
            <a:spLocks noGrp="1" noRot="1" noMove="1" noResize="1" noEditPoints="1" noAdjustHandles="1" noChangeArrowheads="1" noChangeShapeType="1"/>
          </p:cNvSpPr>
          <p:nvPr/>
        </p:nvSpPr>
        <p:spPr>
          <a:xfrm>
            <a:off x="4605298" y="3996464"/>
            <a:ext cx="2703925" cy="212365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14,603</a:t>
            </a: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community college STEM students responded</a:t>
            </a:r>
            <a:endParaRPr kumimoji="0" lang="en-US" sz="12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34" name="Freeform 19">
            <a:extLst>
              <a:ext uri="{FF2B5EF4-FFF2-40B4-BE49-F238E27FC236}">
                <a16:creationId xmlns:a16="http://schemas.microsoft.com/office/drawing/2014/main" id="{AC36EA15-2395-72CB-9F1E-D7176F9825B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9868" y="2146852"/>
            <a:ext cx="3114261" cy="3931678"/>
          </a:xfrm>
          <a:custGeom>
            <a:avLst/>
            <a:gdLst/>
            <a:ahLst/>
            <a:cxnLst/>
            <a:rect l="l" t="t" r="r" b="b"/>
            <a:pathLst>
              <a:path w="6414276" h="2906666">
                <a:moveTo>
                  <a:pt x="23136" y="0"/>
                </a:moveTo>
                <a:lnTo>
                  <a:pt x="6391139" y="0"/>
                </a:lnTo>
                <a:cubicBezTo>
                  <a:pt x="6397276" y="0"/>
                  <a:pt x="6403160" y="2438"/>
                  <a:pt x="6407500" y="6776"/>
                </a:cubicBezTo>
                <a:cubicBezTo>
                  <a:pt x="6411838" y="11115"/>
                  <a:pt x="6414276" y="17000"/>
                  <a:pt x="6414276" y="23136"/>
                </a:cubicBezTo>
                <a:lnTo>
                  <a:pt x="6414276" y="2883529"/>
                </a:lnTo>
                <a:cubicBezTo>
                  <a:pt x="6414276" y="2889665"/>
                  <a:pt x="6411838" y="2895550"/>
                  <a:pt x="6407500" y="2899889"/>
                </a:cubicBezTo>
                <a:cubicBezTo>
                  <a:pt x="6403160" y="2904228"/>
                  <a:pt x="6397276" y="2906666"/>
                  <a:pt x="6391139" y="2906666"/>
                </a:cubicBezTo>
                <a:lnTo>
                  <a:pt x="23136" y="2906666"/>
                </a:lnTo>
                <a:cubicBezTo>
                  <a:pt x="17000" y="2906666"/>
                  <a:pt x="11115" y="2904228"/>
                  <a:pt x="6776" y="2899889"/>
                </a:cubicBezTo>
                <a:cubicBezTo>
                  <a:pt x="2438" y="2895550"/>
                  <a:pt x="0" y="2889665"/>
                  <a:pt x="0" y="2883529"/>
                </a:cubicBezTo>
                <a:lnTo>
                  <a:pt x="0" y="23136"/>
                </a:lnTo>
                <a:cubicBezTo>
                  <a:pt x="0" y="17000"/>
                  <a:pt x="2438" y="11115"/>
                  <a:pt x="6776" y="6776"/>
                </a:cubicBezTo>
                <a:cubicBezTo>
                  <a:pt x="11115" y="2438"/>
                  <a:pt x="17000" y="0"/>
                  <a:pt x="23136" y="0"/>
                </a:cubicBezTo>
                <a:close/>
              </a:path>
            </a:pathLst>
          </a:custGeom>
          <a:solidFill>
            <a:srgbClr val="F1EFE9"/>
          </a:solidFill>
          <a:ln>
            <a:solidFill>
              <a:srgbClr val="8064A2"/>
            </a:solidFill>
          </a:ln>
        </p:spPr>
        <p:txBody>
          <a:bodyPr/>
          <a:lstStyle/>
          <a:p>
            <a:pPr marL="574675" marR="0" lvl="0" indent="0" algn="l"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a:p>
            <a:pPr marL="1314450" marR="0" lvl="1"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TextBox 24">
            <a:extLst>
              <a:ext uri="{FF2B5EF4-FFF2-40B4-BE49-F238E27FC236}">
                <a16:creationId xmlns:a16="http://schemas.microsoft.com/office/drawing/2014/main" id="{94723C3E-CAF1-44D9-29BF-40F99EF95E01}"/>
              </a:ext>
            </a:extLst>
          </p:cNvPr>
          <p:cNvSpPr txBox="1">
            <a:spLocks noGrp="1" noRot="1" noMove="1" noResize="1" noEditPoints="1" noAdjustHandles="1" noChangeArrowheads="1" noChangeShapeType="1"/>
          </p:cNvSpPr>
          <p:nvPr/>
        </p:nvSpPr>
        <p:spPr>
          <a:xfrm>
            <a:off x="7689868" y="3996464"/>
            <a:ext cx="3114261" cy="1661993"/>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Spring </a:t>
            </a: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2023</a:t>
            </a: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 - Summer </a:t>
            </a: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2024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Average response rate was </a:t>
            </a:r>
            <a:r>
              <a:rPr kumimoji="0" lang="en-US" sz="2400" b="1" i="0" u="none" strike="noStrike" kern="1200" cap="none" spc="0" normalizeH="0" baseline="0" noProof="0">
                <a:ln>
                  <a:noFill/>
                </a:ln>
                <a:solidFill>
                  <a:srgbClr val="A41E35"/>
                </a:solidFill>
                <a:effectLst/>
                <a:uLnTx/>
                <a:uFillTx/>
                <a:latin typeface="Aktiv Grotesk" panose="020B0504020202020204" pitchFamily="34" charset="0"/>
                <a:ea typeface="Aktiv Grotesk" panose="020B0504020202020204" pitchFamily="34" charset="0"/>
                <a:cs typeface="Aktiv Grotesk" panose="020B0504020202020204" pitchFamily="34" charset="0"/>
              </a:rPr>
              <a:t>15%</a:t>
            </a:r>
          </a:p>
        </p:txBody>
      </p:sp>
      <p:pic>
        <p:nvPicPr>
          <p:cNvPr id="2" name="Picture 21">
            <a:extLst>
              <a:ext uri="{FF2B5EF4-FFF2-40B4-BE49-F238E27FC236}">
                <a16:creationId xmlns:a16="http://schemas.microsoft.com/office/drawing/2014/main" id="{837146D8-B042-0F50-5741-84561BC8AD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27102" y="2315652"/>
            <a:ext cx="1412613" cy="1492853"/>
          </a:xfrm>
          <a:prstGeom prst="rect">
            <a:avLst/>
          </a:prstGeom>
        </p:spPr>
      </p:pic>
      <p:pic>
        <p:nvPicPr>
          <p:cNvPr id="3" name="Picture 22">
            <a:extLst>
              <a:ext uri="{FF2B5EF4-FFF2-40B4-BE49-F238E27FC236}">
                <a16:creationId xmlns:a16="http://schemas.microsoft.com/office/drawing/2014/main" id="{25D7950A-7C27-B0DD-1653-B3373A0A33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76299" y="2411332"/>
            <a:ext cx="1356107" cy="1245923"/>
          </a:xfrm>
          <a:prstGeom prst="rect">
            <a:avLst/>
          </a:prstGeom>
        </p:spPr>
      </p:pic>
      <p:pic>
        <p:nvPicPr>
          <p:cNvPr id="4" name="Picture 4">
            <a:extLst>
              <a:ext uri="{FF2B5EF4-FFF2-40B4-BE49-F238E27FC236}">
                <a16:creationId xmlns:a16="http://schemas.microsoft.com/office/drawing/2014/main" id="{92530974-02A5-CE20-7D3A-A9CC6CC2FA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098388" y="18315"/>
            <a:ext cx="1093612" cy="1091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93B3F6-869F-21AA-04A0-C072173EE92D}"/>
              </a:ext>
            </a:extLst>
          </p:cNvPr>
          <p:cNvSpPr txBox="1">
            <a:spLocks noGrp="1" noRot="1" noMove="1" noResize="1" noEditPoints="1" noAdjustHandles="1" noChangeArrowheads="1" noChangeShapeType="1"/>
          </p:cNvSpPr>
          <p:nvPr/>
        </p:nvSpPr>
        <p:spPr>
          <a:xfrm>
            <a:off x="7380042" y="6499278"/>
            <a:ext cx="4811958" cy="369332"/>
          </a:xfrm>
          <a:prstGeom prst="rect">
            <a:avLst/>
          </a:prstGeom>
          <a:noFill/>
        </p:spPr>
        <p:txBody>
          <a:bodyPr wrap="none" rtlCol="0">
            <a:spAutoFit/>
          </a:bodyPr>
          <a:lstStyle/>
          <a:p>
            <a:r>
              <a:rPr lang="en-US" dirty="0">
                <a:solidFill>
                  <a:schemeClr val="bg1"/>
                </a:solidFill>
              </a:rPr>
              <a:t>Source: The Hope Center for Student Basic Needs</a:t>
            </a:r>
          </a:p>
        </p:txBody>
      </p:sp>
    </p:spTree>
    <p:extLst>
      <p:ext uri="{BB962C8B-B14F-4D97-AF65-F5344CB8AC3E}">
        <p14:creationId xmlns:p14="http://schemas.microsoft.com/office/powerpoint/2010/main" val="1005278152"/>
      </p:ext>
    </p:extLst>
  </p:cSld>
  <p:clrMapOvr>
    <a:masterClrMapping/>
  </p:clrMapOvr>
</p:sld>
</file>

<file path=ppt/theme/theme1.xml><?xml version="1.0" encoding="utf-8"?>
<a:theme xmlns:a="http://schemas.openxmlformats.org/drawingml/2006/main" name="1_Retrospect">
  <a:themeElements>
    <a:clrScheme name="INTuitN 1 1">
      <a:dk1>
        <a:srgbClr val="000000"/>
      </a:dk1>
      <a:lt1>
        <a:srgbClr val="FFFFFF"/>
      </a:lt1>
      <a:dk2>
        <a:srgbClr val="9B2135"/>
      </a:dk2>
      <a:lt2>
        <a:srgbClr val="FEBA6F"/>
      </a:lt2>
      <a:accent1>
        <a:srgbClr val="AE85BF"/>
      </a:accent1>
      <a:accent2>
        <a:srgbClr val="A31E34"/>
      </a:accent2>
      <a:accent3>
        <a:srgbClr val="545656"/>
      </a:accent3>
      <a:accent4>
        <a:srgbClr val="7F628E"/>
      </a:accent4>
      <a:accent5>
        <a:srgbClr val="3755A4"/>
      </a:accent5>
      <a:accent6>
        <a:srgbClr val="FD8F11"/>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NTuitN_Convening_9.6.24" id="{13C977AA-C5F0-A841-9F78-9D3D28D0A9EC}" vid="{193EFCFD-DCAB-5F45-A521-AB62E768C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aedf38-b397-4b46-92c0-13720a233a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C5025B9C31B449877269F6301D650F" ma:contentTypeVersion="10" ma:contentTypeDescription="Create a new document." ma:contentTypeScope="" ma:versionID="bdfc236cff9b81df95105b6800f88416">
  <xsd:schema xmlns:xsd="http://www.w3.org/2001/XMLSchema" xmlns:xs="http://www.w3.org/2001/XMLSchema" xmlns:p="http://schemas.microsoft.com/office/2006/metadata/properties" xmlns:ns2="62aedf38-b397-4b46-92c0-13720a233a4a" targetNamespace="http://schemas.microsoft.com/office/2006/metadata/properties" ma:root="true" ma:fieldsID="d65b08684bc3327a991cc4e3e8688f4c" ns2:_="">
    <xsd:import namespace="62aedf38-b397-4b46-92c0-13720a233a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edf38-b397-4b46-92c0-13720a233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aeeafc-10b8-45d8-a1af-5ed376f9e15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727FB-C81C-4F26-B848-4A0C60179101}">
  <ds:schemaRefs>
    <ds:schemaRef ds:uri="http://schemas.openxmlformats.org/package/2006/metadata/core-properties"/>
    <ds:schemaRef ds:uri="http://purl.org/dc/terms/"/>
    <ds:schemaRef ds:uri="http://schemas.microsoft.com/office/2006/metadata/properties"/>
    <ds:schemaRef ds:uri="http://www.w3.org/XML/1998/namespace"/>
    <ds:schemaRef ds:uri="62aedf38-b397-4b46-92c0-13720a233a4a"/>
    <ds:schemaRef ds:uri="http://purl.org/dc/elements/1.1/"/>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D216ECFE-B913-4AB3-B854-1A192777C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edf38-b397-4b46-92c0-13720a233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F6A6D-3977-449B-A399-E986D6B96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TotalTime>
  <Words>2421</Words>
  <Application>Microsoft Office PowerPoint</Application>
  <PresentationFormat>Widescreen</PresentationFormat>
  <Paragraphs>235</Paragraphs>
  <Slides>31</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Helvetica Neue</vt:lpstr>
      <vt:lpstr>Proxima Nova Rg</vt:lpstr>
      <vt:lpstr>Aktiv Grotesk</vt:lpstr>
      <vt:lpstr>Aptos</vt:lpstr>
      <vt:lpstr>Arial</vt:lpstr>
      <vt:lpstr>Calibri</vt:lpstr>
      <vt:lpstr>Calibri Light</vt:lpstr>
      <vt:lpstr>Courier New</vt:lpstr>
      <vt:lpstr>Franklin Gothic Medium</vt:lpstr>
      <vt:lpstr>Helvetica</vt:lpstr>
      <vt:lpstr>Merriweather</vt:lpstr>
      <vt:lpstr>Symbol</vt:lpstr>
      <vt:lpstr>Wingdings</vt:lpstr>
      <vt:lpstr>1_Retrospect</vt:lpstr>
      <vt:lpstr>“Being a College Student is a Delicate Balancing Act”</vt:lpstr>
      <vt:lpstr>AGENDA </vt:lpstr>
      <vt:lpstr>INTuitN STEM</vt:lpstr>
      <vt:lpstr>Warm up question</vt:lpstr>
      <vt:lpstr>UNDERSTANDING STUDENTS’ BASIC NEEDS</vt:lpstr>
      <vt:lpstr>Definitions</vt:lpstr>
      <vt:lpstr>Many Aspects of Basic Needs</vt:lpstr>
      <vt:lpstr>Maslow’s Hierarchy of  Needs</vt:lpstr>
      <vt:lpstr>Student Basic Needs Survey</vt:lpstr>
      <vt:lpstr>Today’s community college STEM students: </vt:lpstr>
      <vt:lpstr>Basic Needs Insecurity</vt:lpstr>
      <vt:lpstr>Basic Needs Insecurity is a Justice Issue</vt:lpstr>
      <vt:lpstr> STUDENTS SPEAK   What does the world need to know about what it’s like to be a college student?</vt:lpstr>
      <vt:lpstr> ACADEMIC IMPACT Lack of basic needs access creates barriers for STEM students</vt:lpstr>
      <vt:lpstr> STUDENTS SPEAK  What does the world need to know about what it’s like to be a college student?</vt:lpstr>
      <vt:lpstr> BARRIERS TO ACCESSING CAMPUS SUPPORT Among students experiencing BNI</vt:lpstr>
      <vt:lpstr> ACCESSING PUBLIC BENEFITS Among students experiencing BNI</vt:lpstr>
      <vt:lpstr> STUDENTS SPEAK  </vt:lpstr>
      <vt:lpstr>REFLECTING ON  BASIC NEEDS</vt:lpstr>
      <vt:lpstr>ACTIVITY: DESCRIBING BASIC NEEDS</vt:lpstr>
      <vt:lpstr>REFLECTING ON BASIC NEEDS</vt:lpstr>
      <vt:lpstr>ACTIVITY: GALLERY WALK</vt:lpstr>
      <vt:lpstr>WHAT MENTORS &amp; PIs NEED TO KNOW ABOUT OUR LIVES OUTSIDE OF SCHOOL</vt:lpstr>
      <vt:lpstr>ACTIVITY: RESOURCE CREATION</vt:lpstr>
      <vt:lpstr>TAKING ACTION</vt:lpstr>
      <vt:lpstr> STEPS YOU CAN TAKE</vt:lpstr>
      <vt:lpstr> ADD INFO ABOUT LOCAL RESOURCES</vt:lpstr>
      <vt:lpstr>www.studentbasicneeds.com</vt:lpstr>
      <vt:lpstr>https://www.lastmile-ed.org</vt:lpstr>
      <vt:lpstr>https://hope.temple.edu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Joshua Rudolph</cp:lastModifiedBy>
  <cp:revision>6</cp:revision>
  <dcterms:created xsi:type="dcterms:W3CDTF">2021-05-24T19:06:56Z</dcterms:created>
  <dcterms:modified xsi:type="dcterms:W3CDTF">2025-04-04T14:33:56Z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0x0101003EC5025B9C31B449877269F6301D650F</vt:lpwstr>
  </property>
  <property fmtid="{D5CDD505-2E9C-101B-9397-08002B2CF9AE}" pid="3" name="MediaServiceImageTags">
    <vt:lpwstr/>
  </property>
</Properties>
</file>